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6" r:id="rId5"/>
    <p:sldId id="326" r:id="rId6"/>
    <p:sldId id="327" r:id="rId7"/>
    <p:sldId id="258" r:id="rId8"/>
    <p:sldId id="263" r:id="rId9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174A3B-D31A-6E19-E356-14A37F9A7958}" name="Martin Martinoski" initials="MM" userId="S::mama@energycommunity.onmicrosoft.com::0068f665-c599-47a6-a46b-ba19572325d9" providerId="AD"/>
  <p188:author id="{855CACC5-8F5E-A001-481D-C982301094C0}" name="Jasmina Trhulj" initials="JT" userId="S::jtr@energy-community.org::c06a09d7-b5da-4193-bcf0-810fa7b7a97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19"/>
    <a:srgbClr val="2C3A76"/>
    <a:srgbClr val="379E60"/>
    <a:srgbClr val="058A7B"/>
    <a:srgbClr val="D9F2D0"/>
    <a:srgbClr val="008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7" autoAdjust="0"/>
    <p:restoredTop sz="94737" autoAdjust="0"/>
  </p:normalViewPr>
  <p:slideViewPr>
    <p:cSldViewPr>
      <p:cViewPr varScale="1">
        <p:scale>
          <a:sx n="42" d="100"/>
          <a:sy n="42" d="100"/>
        </p:scale>
        <p:origin x="448" y="68"/>
      </p:cViewPr>
      <p:guideLst>
        <p:guide orient="horz" pos="2880"/>
        <p:guide pos="2160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134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B156A4-286A-FCAD-39EF-0B048F28BF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B9733-BBFC-7FAD-8B42-26C98EAA67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BE424-F37F-4B0B-B8D9-5F7AEE3FE5CC}" type="datetimeFigureOut">
              <a:rPr lang="pt-PT" smtClean="0"/>
              <a:t>01/10/2026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965AC-7B9F-0C47-5BB7-294F9FB53C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C9ADAE-CAE0-E8F8-B30D-35596B7DE3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29EE3-EE90-4313-A372-8A038B066E1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7093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0T15:38:49.44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19E41-76BC-A442-9FDC-A3604F4AAE81}" type="datetimeFigureOut">
              <a:rPr lang="pt-PT" smtClean="0"/>
              <a:t>01/10/2026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FDAE1-2412-0348-B947-016F01995FE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9608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FDAE1-2412-0348-B947-016F01995FEB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9331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92529-BF56-42C9-792C-86E55A814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F7566A07-FB19-863A-4816-7B14D7E88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F4171603-9068-B0A9-8107-6455A1AB8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B9C131F3-0E1D-6F78-D8BE-C229E19FA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FDAE1-2412-0348-B947-016F01995FEB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3104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2B37-D1B4-FCD4-4543-D21F745C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665263F1-E0D2-3D69-77FD-15DD27EC39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4D94C729-B98A-CC10-4CE3-479BC22B7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01A51F5-C44D-49BA-C467-DBC8FA096A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FDAE1-2412-0348-B947-016F01995FEB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9910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FDAE1-2412-0348-B947-016F01995FEB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1719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BEB4DB6-E219-4959-7AE5-FE529255E96D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2658EA7B-06D5-1ADB-76FC-C1982F27C9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70650" y="1517095"/>
            <a:ext cx="678180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algn="ctr"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5" name="Marcador de Posição do Texto 12">
            <a:extLst>
              <a:ext uri="{FF2B5EF4-FFF2-40B4-BE49-F238E27FC236}">
                <a16:creationId xmlns:a16="http://schemas.microsoft.com/office/drawing/2014/main" id="{6B45764E-0322-82E8-915F-A853D8A138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75450" y="2736295"/>
            <a:ext cx="4495800" cy="6463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058A7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/>
              <a:t>SUB-TITLE HERE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801DA8B-EC3A-04B5-6A63-13FC1366F000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9CC1A455-C93F-E0CB-95F9-C5F4D325879C}"/>
              </a:ext>
            </a:extLst>
          </p:cNvPr>
          <p:cNvSpPr/>
          <p:nvPr userDrawn="1"/>
        </p:nvSpPr>
        <p:spPr>
          <a:xfrm>
            <a:off x="18357850" y="10209370"/>
            <a:ext cx="873124" cy="85550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a Imagem 18">
            <a:extLst>
              <a:ext uri="{FF2B5EF4-FFF2-40B4-BE49-F238E27FC236}">
                <a16:creationId xmlns:a16="http://schemas.microsoft.com/office/drawing/2014/main" id="{12B71844-5010-DDFE-8E03-ACE56F7B39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" y="0"/>
            <a:ext cx="6470652" cy="10896283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Marcador de Posição do Texto 20">
            <a:extLst>
              <a:ext uri="{FF2B5EF4-FFF2-40B4-BE49-F238E27FC236}">
                <a16:creationId xmlns:a16="http://schemas.microsoft.com/office/drawing/2014/main" id="{29BDCB42-93A9-1E08-997A-7A9D35265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75450" y="4087640"/>
            <a:ext cx="11963400" cy="122861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 </a:t>
            </a:r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</a:t>
            </a:r>
          </a:p>
        </p:txBody>
      </p:sp>
      <p:sp>
        <p:nvSpPr>
          <p:cNvPr id="10" name="Marcador de Posição do Texto 22">
            <a:extLst>
              <a:ext uri="{FF2B5EF4-FFF2-40B4-BE49-F238E27FC236}">
                <a16:creationId xmlns:a16="http://schemas.microsoft.com/office/drawing/2014/main" id="{3481226B-3585-A7A8-D900-B2632D692D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75450" y="5949912"/>
            <a:ext cx="5638800" cy="1315433"/>
          </a:xfrm>
          <a:prstGeom prst="rect">
            <a:avLst/>
          </a:prstGeom>
        </p:spPr>
        <p:txBody>
          <a:bodyPr/>
          <a:lstStyle>
            <a:lvl2pPr marL="742950" indent="-285750">
              <a:lnSpc>
                <a:spcPct val="150000"/>
              </a:lnSpc>
              <a:buClr>
                <a:srgbClr val="2B3B76"/>
              </a:buClr>
              <a:buFont typeface="Wingdings" pitchFamily="2" charset="2"/>
              <a:buChar char="§"/>
              <a:defRPr sz="2400"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</a:lstStyle>
          <a:p>
            <a:pPr lvl="1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 </a:t>
            </a:r>
          </a:p>
          <a:p>
            <a:pPr lvl="1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endParaRPr lang="pt-PT" dirty="0"/>
          </a:p>
        </p:txBody>
      </p:sp>
      <p:sp>
        <p:nvSpPr>
          <p:cNvPr id="11" name="Marcador de Posição do Texto 26">
            <a:extLst>
              <a:ext uri="{FF2B5EF4-FFF2-40B4-BE49-F238E27FC236}">
                <a16:creationId xmlns:a16="http://schemas.microsoft.com/office/drawing/2014/main" id="{415E8BF3-2653-ECB6-5323-CBD87688A7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8326" y="8466501"/>
            <a:ext cx="1638300" cy="396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endParaRPr lang="pt-PT" dirty="0"/>
          </a:p>
        </p:txBody>
      </p:sp>
      <p:sp>
        <p:nvSpPr>
          <p:cNvPr id="12" name="Marcador de Posição da Imagem 18">
            <a:extLst>
              <a:ext uri="{FF2B5EF4-FFF2-40B4-BE49-F238E27FC236}">
                <a16:creationId xmlns:a16="http://schemas.microsoft.com/office/drawing/2014/main" id="{3C7A888D-72C3-B335-5A4B-EADF8C726A3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75450" y="8126155"/>
            <a:ext cx="1079436" cy="1079436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pt-PT"/>
          </a:p>
        </p:txBody>
      </p:sp>
      <p:sp>
        <p:nvSpPr>
          <p:cNvPr id="13" name="Marcador de Posição do Texto 26">
            <a:extLst>
              <a:ext uri="{FF2B5EF4-FFF2-40B4-BE49-F238E27FC236}">
                <a16:creationId xmlns:a16="http://schemas.microsoft.com/office/drawing/2014/main" id="{F98DB37D-F55F-6A87-B825-0B7C67D7B3D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690352" y="8466501"/>
            <a:ext cx="1638300" cy="396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endParaRPr lang="pt-PT" dirty="0"/>
          </a:p>
        </p:txBody>
      </p:sp>
      <p:sp>
        <p:nvSpPr>
          <p:cNvPr id="14" name="Marcador de Posição da Imagem 18">
            <a:extLst>
              <a:ext uri="{FF2B5EF4-FFF2-40B4-BE49-F238E27FC236}">
                <a16:creationId xmlns:a16="http://schemas.microsoft.com/office/drawing/2014/main" id="{36633A56-5E8C-68D9-A8E1-818ABB9107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277476" y="8126155"/>
            <a:ext cx="1079436" cy="1079436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pt-PT"/>
          </a:p>
        </p:txBody>
      </p:sp>
      <p:sp>
        <p:nvSpPr>
          <p:cNvPr id="15" name="Marcador de Posição do Texto 26">
            <a:extLst>
              <a:ext uri="{FF2B5EF4-FFF2-40B4-BE49-F238E27FC236}">
                <a16:creationId xmlns:a16="http://schemas.microsoft.com/office/drawing/2014/main" id="{98CDF80E-3295-6FBD-F522-14E78DCEAD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193804" y="8466501"/>
            <a:ext cx="1638300" cy="396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endParaRPr lang="pt-PT" dirty="0"/>
          </a:p>
        </p:txBody>
      </p:sp>
      <p:sp>
        <p:nvSpPr>
          <p:cNvPr id="16" name="Marcador de Posição da Imagem 18">
            <a:extLst>
              <a:ext uri="{FF2B5EF4-FFF2-40B4-BE49-F238E27FC236}">
                <a16:creationId xmlns:a16="http://schemas.microsoft.com/office/drawing/2014/main" id="{7E31B9DC-A4C9-BF7A-FB93-8CB3495039A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780928" y="8126155"/>
            <a:ext cx="1079436" cy="1079436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pt-PT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29D74EBB-FC92-56FB-9F9C-0DA27279E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435EA5-6F58-D487-81CF-2BD869AD42A0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object 24">
            <a:extLst>
              <a:ext uri="{FF2B5EF4-FFF2-40B4-BE49-F238E27FC236}">
                <a16:creationId xmlns:a16="http://schemas.microsoft.com/office/drawing/2014/main" id="{71B5CEB5-0C5F-E718-A169-6CC640AB5E56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C8881742-84FE-E2E2-97D9-985C950D92D0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Holder 2">
            <a:extLst>
              <a:ext uri="{FF2B5EF4-FFF2-40B4-BE49-F238E27FC236}">
                <a16:creationId xmlns:a16="http://schemas.microsoft.com/office/drawing/2014/main" id="{1AA915E3-2F15-3D21-6D8A-3FE7C874332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14" name="Marcador de Posição do Texto 12">
            <a:extLst>
              <a:ext uri="{FF2B5EF4-FFF2-40B4-BE49-F238E27FC236}">
                <a16:creationId xmlns:a16="http://schemas.microsoft.com/office/drawing/2014/main" id="{BD6C97F9-5E3B-1ECA-4EF4-6478E44CE9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0" y="2610006"/>
            <a:ext cx="4495800" cy="6463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058A7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/>
              <a:t>SUB-TITLE HERE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A7C5762-AE3D-6469-CEEE-B9B840E95B50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F5E0C6CD-479B-4357-DA5F-D43D4C6BD210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Marcador de Posição do Texto 20">
            <a:extLst>
              <a:ext uri="{FF2B5EF4-FFF2-40B4-BE49-F238E27FC236}">
                <a16:creationId xmlns:a16="http://schemas.microsoft.com/office/drawing/2014/main" id="{75576C0F-4F1D-F85D-CBF9-6AC55AF4D9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0450" y="3841814"/>
            <a:ext cx="6934200" cy="333686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 </a:t>
            </a:r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6C69B8-A351-4DFE-451C-BE02172CDB98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object 24">
            <a:extLst>
              <a:ext uri="{FF2B5EF4-FFF2-40B4-BE49-F238E27FC236}">
                <a16:creationId xmlns:a16="http://schemas.microsoft.com/office/drawing/2014/main" id="{77234A15-5085-D06B-63F7-5A9E2739898B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pic>
        <p:nvPicPr>
          <p:cNvPr id="5" name="Imagem 22">
            <a:extLst>
              <a:ext uri="{FF2B5EF4-FFF2-40B4-BE49-F238E27FC236}">
                <a16:creationId xmlns:a16="http://schemas.microsoft.com/office/drawing/2014/main" id="{5D15644E-B807-FB33-FA70-150ABE731B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1">
            <a:extLst>
              <a:ext uri="{FF2B5EF4-FFF2-40B4-BE49-F238E27FC236}">
                <a16:creationId xmlns:a16="http://schemas.microsoft.com/office/drawing/2014/main" id="{7548AC52-A4A3-8E4B-DAC0-BC768C7E0E9D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6A99F501-CA6E-6675-7F45-EFB0CBC7D1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5" name="Retângulo 14">
            <a:extLst>
              <a:ext uri="{FF2B5EF4-FFF2-40B4-BE49-F238E27FC236}">
                <a16:creationId xmlns:a16="http://schemas.microsoft.com/office/drawing/2014/main" id="{16A8B7FD-A204-8E10-4E4F-6BCA7BB4845B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15">
            <a:extLst>
              <a:ext uri="{FF2B5EF4-FFF2-40B4-BE49-F238E27FC236}">
                <a16:creationId xmlns:a16="http://schemas.microsoft.com/office/drawing/2014/main" id="{5C75DC77-5DAD-DEE8-1678-D9AE1D49184A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5B5E6D-9BAE-D332-735A-9F4F1CDC3CC0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44A5E999-E4B6-EE87-53E1-0328788346ED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5E858050-8794-F8CB-4B71-6825515A8C6A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369051" y="2908130"/>
            <a:ext cx="7312841" cy="7160965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2A49A20-1752-DE2A-30D3-E1B86740EDA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604250" y="4892675"/>
            <a:ext cx="3200400" cy="2895600"/>
          </a:xfrm>
          <a:prstGeom prst="rect">
            <a:avLst/>
          </a:prstGeom>
        </p:spPr>
        <p:txBody>
          <a:bodyPr/>
          <a:lstStyle>
            <a:lvl1pPr>
              <a:defRPr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endParaRPr lang="pt-PT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03FC9CDD-52FE-2859-C70B-FC2CFDFC74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803650" y="3128141"/>
            <a:ext cx="2319645" cy="1608772"/>
          </a:xfrm>
          <a:prstGeom prst="rect">
            <a:avLst/>
          </a:prstGeom>
        </p:spPr>
        <p:txBody>
          <a:bodyPr/>
          <a:lstStyle>
            <a:lvl1pPr>
              <a:defRPr b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endParaRPr lang="pt-PT" dirty="0"/>
          </a:p>
        </p:txBody>
      </p:sp>
      <p:sp>
        <p:nvSpPr>
          <p:cNvPr id="18" name="Content Placeholder 13">
            <a:extLst>
              <a:ext uri="{FF2B5EF4-FFF2-40B4-BE49-F238E27FC236}">
                <a16:creationId xmlns:a16="http://schemas.microsoft.com/office/drawing/2014/main" id="{F919A15F-A291-2166-85EC-330F4AA6DA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44925" y="8074745"/>
            <a:ext cx="2319645" cy="1608772"/>
          </a:xfrm>
          <a:prstGeom prst="rect">
            <a:avLst/>
          </a:prstGeom>
        </p:spPr>
        <p:txBody>
          <a:bodyPr/>
          <a:lstStyle>
            <a:lvl1pPr>
              <a:defRPr b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endParaRPr lang="pt-PT" dirty="0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90BABE44-50B9-B85B-9D01-B10F4ADE15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886373" y="2908130"/>
            <a:ext cx="2319645" cy="1608772"/>
          </a:xfrm>
          <a:prstGeom prst="rect">
            <a:avLst/>
          </a:prstGeom>
        </p:spPr>
        <p:txBody>
          <a:bodyPr/>
          <a:lstStyle>
            <a:lvl1pPr>
              <a:defRPr b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endParaRPr lang="pt-PT" dirty="0"/>
          </a:p>
        </p:txBody>
      </p:sp>
      <p:sp>
        <p:nvSpPr>
          <p:cNvPr id="20" name="Content Placeholder 13">
            <a:extLst>
              <a:ext uri="{FF2B5EF4-FFF2-40B4-BE49-F238E27FC236}">
                <a16:creationId xmlns:a16="http://schemas.microsoft.com/office/drawing/2014/main" id="{73A2EBC4-E97E-A1B2-904B-4E72034A085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08562" y="8074745"/>
            <a:ext cx="2319645" cy="1608772"/>
          </a:xfrm>
          <a:prstGeom prst="rect">
            <a:avLst/>
          </a:prstGeom>
        </p:spPr>
        <p:txBody>
          <a:bodyPr/>
          <a:lstStyle>
            <a:lvl1pPr>
              <a:defRPr b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pPr lvl="0"/>
            <a:endParaRPr lang="pt-PT" dirty="0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9965889-419E-D6E8-692C-E9F4B199154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9569" y="3444875"/>
            <a:ext cx="990600" cy="12922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3" name="Picture Placeholder 21">
            <a:extLst>
              <a:ext uri="{FF2B5EF4-FFF2-40B4-BE49-F238E27FC236}">
                <a16:creationId xmlns:a16="http://schemas.microsoft.com/office/drawing/2014/main" id="{A698F797-B604-F3C5-9BEE-88D2A7F9BD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185650" y="3319545"/>
            <a:ext cx="990600" cy="12922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D0D8AAFF-4723-55C4-0364-3C75ECA0F2E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799569" y="7954485"/>
            <a:ext cx="990600" cy="12922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25" name="Picture Placeholder 21">
            <a:extLst>
              <a:ext uri="{FF2B5EF4-FFF2-40B4-BE49-F238E27FC236}">
                <a16:creationId xmlns:a16="http://schemas.microsoft.com/office/drawing/2014/main" id="{9EC27E7D-985B-708C-9EE4-1F7ABF195FC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185650" y="7954485"/>
            <a:ext cx="990600" cy="12922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pic>
        <p:nvPicPr>
          <p:cNvPr id="7" name="Imagem 22">
            <a:extLst>
              <a:ext uri="{FF2B5EF4-FFF2-40B4-BE49-F238E27FC236}">
                <a16:creationId xmlns:a16="http://schemas.microsoft.com/office/drawing/2014/main" id="{4FD45A32-9E12-8A0D-29F7-862596AFCA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53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1">
            <a:extLst>
              <a:ext uri="{FF2B5EF4-FFF2-40B4-BE49-F238E27FC236}">
                <a16:creationId xmlns:a16="http://schemas.microsoft.com/office/drawing/2014/main" id="{287B4B38-915D-6583-6F33-51F0252E9C00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1E846EC5-92BA-929C-C0C5-25AEEC804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6" name="Retângulo 14">
            <a:extLst>
              <a:ext uri="{FF2B5EF4-FFF2-40B4-BE49-F238E27FC236}">
                <a16:creationId xmlns:a16="http://schemas.microsoft.com/office/drawing/2014/main" id="{9D0AB058-EEF7-2267-39BE-09C56BFA51AB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15">
            <a:extLst>
              <a:ext uri="{FF2B5EF4-FFF2-40B4-BE49-F238E27FC236}">
                <a16:creationId xmlns:a16="http://schemas.microsoft.com/office/drawing/2014/main" id="{B41DE734-C647-165C-D4EF-27902ABDE7B4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663626-2FAA-D7FE-5F59-2133393843FD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object 24">
            <a:extLst>
              <a:ext uri="{FF2B5EF4-FFF2-40B4-BE49-F238E27FC236}">
                <a16:creationId xmlns:a16="http://schemas.microsoft.com/office/drawing/2014/main" id="{BB3D5A5B-BB5D-991C-1F16-FFB3463A0C1C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sp>
        <p:nvSpPr>
          <p:cNvPr id="16" name="Table Placeholder 15">
            <a:extLst>
              <a:ext uri="{FF2B5EF4-FFF2-40B4-BE49-F238E27FC236}">
                <a16:creationId xmlns:a16="http://schemas.microsoft.com/office/drawing/2014/main" id="{5B45CABE-34C2-A25B-7654-B0CF9ED257E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2127250" y="2911475"/>
            <a:ext cx="15621000" cy="68802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pic>
        <p:nvPicPr>
          <p:cNvPr id="5" name="Imagem 22">
            <a:extLst>
              <a:ext uri="{FF2B5EF4-FFF2-40B4-BE49-F238E27FC236}">
                <a16:creationId xmlns:a16="http://schemas.microsoft.com/office/drawing/2014/main" id="{8E84B5BD-4995-54BA-9B3A-3BAC9A5759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6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11">
            <a:extLst>
              <a:ext uri="{FF2B5EF4-FFF2-40B4-BE49-F238E27FC236}">
                <a16:creationId xmlns:a16="http://schemas.microsoft.com/office/drawing/2014/main" id="{C7D35F70-8D2A-E318-C7C2-2C28C557C579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Holder 2">
            <a:extLst>
              <a:ext uri="{FF2B5EF4-FFF2-40B4-BE49-F238E27FC236}">
                <a16:creationId xmlns:a16="http://schemas.microsoft.com/office/drawing/2014/main" id="{6DF07190-198C-0419-7353-E499ACC02A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5" name="Retângulo 14">
            <a:extLst>
              <a:ext uri="{FF2B5EF4-FFF2-40B4-BE49-F238E27FC236}">
                <a16:creationId xmlns:a16="http://schemas.microsoft.com/office/drawing/2014/main" id="{ED5688AE-3F9D-6094-C6F6-DAB3769B2761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etângulo 15">
            <a:extLst>
              <a:ext uri="{FF2B5EF4-FFF2-40B4-BE49-F238E27FC236}">
                <a16:creationId xmlns:a16="http://schemas.microsoft.com/office/drawing/2014/main" id="{9DBC0A6D-D666-CC81-9ED2-963BCCE5CB2B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D990F3-036D-51EB-58F4-E472923EE659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52166B0D-DA97-A19A-0562-0CE204DFE419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CF057B7-9811-C1FD-A3FA-6ADEBCA92EC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51250" y="3063875"/>
            <a:ext cx="14512925" cy="6553200"/>
          </a:xfrm>
          <a:prstGeom prst="rect">
            <a:avLst/>
          </a:prstGeom>
        </p:spPr>
        <p:txBody>
          <a:bodyPr/>
          <a:lstStyle/>
          <a:p>
            <a:pPr lvl="0"/>
            <a:endParaRPr lang="pt-PT" dirty="0"/>
          </a:p>
        </p:txBody>
      </p:sp>
      <p:pic>
        <p:nvPicPr>
          <p:cNvPr id="7" name="Imagem 22">
            <a:extLst>
              <a:ext uri="{FF2B5EF4-FFF2-40B4-BE49-F238E27FC236}">
                <a16:creationId xmlns:a16="http://schemas.microsoft.com/office/drawing/2014/main" id="{FAD53852-077D-E6A4-209F-33105098DE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5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8C19D8C-5584-C667-EF33-B9E5C6ADB43D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B9E06B62-0C85-0ADB-672E-D593C7D04E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8" name="Marcador de Posição do Texto 12">
            <a:extLst>
              <a:ext uri="{FF2B5EF4-FFF2-40B4-BE49-F238E27FC236}">
                <a16:creationId xmlns:a16="http://schemas.microsoft.com/office/drawing/2014/main" id="{8CBC035F-824A-EB82-33D7-00F5C9A620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0" y="2610006"/>
            <a:ext cx="4495800" cy="6463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058A7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/>
              <a:t>SUB-TITLE HERE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508E83E-72EE-62C9-BEA8-67CFDDE4F532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ECBD52F-CA29-2D10-FE40-D1921CA1B26B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Marcador de Posição do Texto 20">
            <a:extLst>
              <a:ext uri="{FF2B5EF4-FFF2-40B4-BE49-F238E27FC236}">
                <a16:creationId xmlns:a16="http://schemas.microsoft.com/office/drawing/2014/main" id="{F160B207-428F-FE43-6E7F-A125C557E8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0450" y="4168944"/>
            <a:ext cx="16006922" cy="907942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.</a:t>
            </a:r>
          </a:p>
        </p:txBody>
      </p:sp>
      <p:sp>
        <p:nvSpPr>
          <p:cNvPr id="16" name="Marcador de Posição do Texto 20">
            <a:extLst>
              <a:ext uri="{FF2B5EF4-FFF2-40B4-BE49-F238E27FC236}">
                <a16:creationId xmlns:a16="http://schemas.microsoft.com/office/drawing/2014/main" id="{93FF0B36-30D5-5167-03CF-B496FD0314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0450" y="5502275"/>
            <a:ext cx="16006922" cy="148010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2B3B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 </a:t>
            </a:r>
            <a:r>
              <a:rPr lang="pt-PT" dirty="0" err="1"/>
              <a:t>Lorem</a:t>
            </a:r>
            <a:r>
              <a:rPr lang="pt-PT" dirty="0"/>
              <a:t> </a:t>
            </a:r>
            <a:r>
              <a:rPr lang="pt-PT" dirty="0" err="1"/>
              <a:t>ipsum</a:t>
            </a:r>
            <a:r>
              <a:rPr lang="pt-PT" dirty="0"/>
              <a:t> </a:t>
            </a:r>
            <a:r>
              <a:rPr lang="pt-PT" dirty="0" err="1"/>
              <a:t>dolor</a:t>
            </a:r>
            <a:r>
              <a:rPr lang="pt-PT" dirty="0"/>
              <a:t> </a:t>
            </a:r>
            <a:r>
              <a:rPr lang="pt-PT" dirty="0" err="1"/>
              <a:t>sit</a:t>
            </a:r>
            <a:r>
              <a:rPr lang="pt-PT" dirty="0"/>
              <a:t> </a:t>
            </a:r>
            <a:r>
              <a:rPr lang="pt-PT" dirty="0" err="1"/>
              <a:t>amet</a:t>
            </a:r>
            <a:r>
              <a:rPr lang="pt-PT" dirty="0"/>
              <a:t>, </a:t>
            </a:r>
            <a:r>
              <a:rPr lang="pt-PT" dirty="0" err="1"/>
              <a:t>consectetuer</a:t>
            </a:r>
            <a:r>
              <a:rPr lang="pt-PT" dirty="0"/>
              <a:t> </a:t>
            </a:r>
            <a:r>
              <a:rPr lang="pt-PT" dirty="0" err="1"/>
              <a:t>adipiscing</a:t>
            </a:r>
            <a:r>
              <a:rPr lang="pt-PT" dirty="0"/>
              <a:t> </a:t>
            </a:r>
            <a:r>
              <a:rPr lang="pt-PT" dirty="0" err="1"/>
              <a:t>elit</a:t>
            </a:r>
            <a:r>
              <a:rPr lang="pt-PT" dirty="0"/>
              <a:t>, </a:t>
            </a:r>
            <a:r>
              <a:rPr lang="pt-PT" dirty="0" err="1"/>
              <a:t>sed</a:t>
            </a:r>
            <a:r>
              <a:rPr lang="pt-PT" dirty="0"/>
              <a:t> </a:t>
            </a:r>
            <a:r>
              <a:rPr lang="pt-PT" dirty="0" err="1"/>
              <a:t>diam</a:t>
            </a:r>
            <a:r>
              <a:rPr lang="pt-PT" dirty="0"/>
              <a:t> </a:t>
            </a:r>
            <a:r>
              <a:rPr lang="pt-PT" dirty="0" err="1"/>
              <a:t>nonummy</a:t>
            </a:r>
            <a:r>
              <a:rPr lang="pt-PT" dirty="0"/>
              <a:t> </a:t>
            </a:r>
            <a:r>
              <a:rPr lang="pt-PT" dirty="0" err="1"/>
              <a:t>nibh</a:t>
            </a:r>
            <a:r>
              <a:rPr lang="pt-PT" dirty="0"/>
              <a:t> </a:t>
            </a:r>
            <a:r>
              <a:rPr lang="pt-PT" dirty="0" err="1"/>
              <a:t>euismod</a:t>
            </a:r>
            <a:r>
              <a:rPr lang="pt-PT" dirty="0"/>
              <a:t> </a:t>
            </a:r>
            <a:r>
              <a:rPr lang="pt-PT" dirty="0" err="1"/>
              <a:t>tincidunt</a:t>
            </a:r>
            <a:r>
              <a:rPr lang="pt-PT" dirty="0"/>
              <a:t> ut </a:t>
            </a:r>
            <a:r>
              <a:rPr lang="pt-PT" dirty="0" err="1"/>
              <a:t>laoreet</a:t>
            </a:r>
            <a:r>
              <a:rPr lang="pt-PT" dirty="0"/>
              <a:t> </a:t>
            </a:r>
            <a:r>
              <a:rPr lang="pt-PT" dirty="0" err="1"/>
              <a:t>dolore</a:t>
            </a:r>
            <a:r>
              <a:rPr lang="pt-PT" dirty="0"/>
              <a:t> magna </a:t>
            </a:r>
            <a:r>
              <a:rPr lang="pt-PT" dirty="0" err="1"/>
              <a:t>aliquam</a:t>
            </a:r>
            <a:r>
              <a:rPr lang="pt-PT" dirty="0"/>
              <a:t> </a:t>
            </a:r>
            <a:r>
              <a:rPr lang="pt-PT" dirty="0" err="1"/>
              <a:t>erat</a:t>
            </a:r>
            <a:r>
              <a:rPr lang="pt-PT" dirty="0"/>
              <a:t> </a:t>
            </a:r>
            <a:r>
              <a:rPr lang="pt-PT" dirty="0" err="1"/>
              <a:t>volutpat</a:t>
            </a:r>
            <a:r>
              <a:rPr lang="pt-PT" dirty="0"/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338D0E-8D22-18E2-C169-13296AB14A85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object 24">
            <a:extLst>
              <a:ext uri="{FF2B5EF4-FFF2-40B4-BE49-F238E27FC236}">
                <a16:creationId xmlns:a16="http://schemas.microsoft.com/office/drawing/2014/main" id="{3475F759-D46A-DA75-947A-6EF8A709B427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pic>
        <p:nvPicPr>
          <p:cNvPr id="5" name="Imagem 22">
            <a:extLst>
              <a:ext uri="{FF2B5EF4-FFF2-40B4-BE49-F238E27FC236}">
                <a16:creationId xmlns:a16="http://schemas.microsoft.com/office/drawing/2014/main" id="{9ADF8CD4-00D7-95DE-EE62-CA4EC40EE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>
          <p15:clr>
            <a:srgbClr val="FBAE40"/>
          </p15:clr>
        </p15:guide>
        <p15:guide id="2" pos="633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68C19D8C-5584-C667-EF33-B9E5C6ADB43D}"/>
              </a:ext>
            </a:extLst>
          </p:cNvPr>
          <p:cNvSpPr/>
          <p:nvPr userDrawn="1"/>
        </p:nvSpPr>
        <p:spPr>
          <a:xfrm>
            <a:off x="19210655" y="10896283"/>
            <a:ext cx="893446" cy="413067"/>
          </a:xfrm>
          <a:prstGeom prst="rect">
            <a:avLst/>
          </a:prstGeom>
          <a:solidFill>
            <a:srgbClr val="2B3B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B9E06B62-0C85-0ADB-672E-D593C7D04E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517095"/>
            <a:ext cx="7689850" cy="907941"/>
          </a:xfrm>
          <a:prstGeom prst="rect">
            <a:avLst/>
          </a:prstGeom>
          <a:solidFill>
            <a:srgbClr val="008777"/>
          </a:solidFill>
          <a:ln w="28575">
            <a:noFill/>
          </a:ln>
        </p:spPr>
        <p:txBody>
          <a:bodyPr wrap="square" lIns="0" tIns="0" rIns="0" bIns="0">
            <a:spAutoFit/>
          </a:bodyPr>
          <a:lstStyle>
            <a:lvl1pPr marL="720000" algn="ctr">
              <a:spcBef>
                <a:spcPts val="0"/>
              </a:spcBef>
              <a:defRPr sz="5900" b="1" i="0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pt-PT" dirty="0"/>
              <a:t>MAIN TITLE HERE</a:t>
            </a:r>
            <a:endParaRPr dirty="0"/>
          </a:p>
        </p:txBody>
      </p:sp>
      <p:sp>
        <p:nvSpPr>
          <p:cNvPr id="8" name="Marcador de Posição do Texto 12">
            <a:extLst>
              <a:ext uri="{FF2B5EF4-FFF2-40B4-BE49-F238E27FC236}">
                <a16:creationId xmlns:a16="http://schemas.microsoft.com/office/drawing/2014/main" id="{8CBC035F-824A-EB82-33D7-00F5C9A620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0450" y="2610006"/>
            <a:ext cx="4495800" cy="6463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rgbClr val="058A7B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pt-PT" dirty="0"/>
              <a:t>SUB-TITLE HERE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508E83E-72EE-62C9-BEA8-67CFDDE4F532}"/>
              </a:ext>
            </a:extLst>
          </p:cNvPr>
          <p:cNvSpPr/>
          <p:nvPr userDrawn="1"/>
        </p:nvSpPr>
        <p:spPr>
          <a:xfrm>
            <a:off x="0" y="10912475"/>
            <a:ext cx="19230974" cy="396875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ECBD52F-CA29-2D10-FE40-D1921CA1B26B}"/>
              </a:ext>
            </a:extLst>
          </p:cNvPr>
          <p:cNvSpPr/>
          <p:nvPr userDrawn="1"/>
        </p:nvSpPr>
        <p:spPr>
          <a:xfrm>
            <a:off x="18357850" y="10209370"/>
            <a:ext cx="893446" cy="893446"/>
          </a:xfrm>
          <a:prstGeom prst="rect">
            <a:avLst/>
          </a:prstGeom>
          <a:solidFill>
            <a:srgbClr val="058A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CC58B4-F332-6A63-8D32-AE0BC60E9344}"/>
              </a:ext>
            </a:extLst>
          </p:cNvPr>
          <p:cNvSpPr txBox="1"/>
          <p:nvPr userDrawn="1"/>
        </p:nvSpPr>
        <p:spPr>
          <a:xfrm>
            <a:off x="18400863" y="10209370"/>
            <a:ext cx="766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469E1199-1CA1-42C6-8617-594E96412D23}" type="slidenum">
              <a:rPr lang="pt-PT" sz="320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‹#›</a:t>
            </a:fld>
            <a:endParaRPr lang="pt-PT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object 24">
            <a:extLst>
              <a:ext uri="{FF2B5EF4-FFF2-40B4-BE49-F238E27FC236}">
                <a16:creationId xmlns:a16="http://schemas.microsoft.com/office/drawing/2014/main" id="{B4FA014C-56D8-898E-FAE8-29F21B65DADF}"/>
              </a:ext>
            </a:extLst>
          </p:cNvPr>
          <p:cNvSpPr txBox="1">
            <a:spLocks/>
          </p:cNvSpPr>
          <p:nvPr userDrawn="1"/>
        </p:nvSpPr>
        <p:spPr>
          <a:xfrm>
            <a:off x="13780928" y="10373732"/>
            <a:ext cx="4383756" cy="393056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185"/>
              </a:spcBef>
            </a:pPr>
            <a:r>
              <a:rPr lang="pt-PT" sz="2400" dirty="0" err="1">
                <a:solidFill>
                  <a:srgbClr val="28397C"/>
                </a:solidFill>
              </a:rPr>
              <a:t>Uniting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Europe's</a:t>
            </a:r>
            <a:r>
              <a:rPr lang="pt-PT" sz="2400" dirty="0">
                <a:solidFill>
                  <a:srgbClr val="28397C"/>
                </a:solidFill>
              </a:rPr>
              <a:t> </a:t>
            </a:r>
            <a:r>
              <a:rPr lang="pt-PT" sz="2400" dirty="0" err="1">
                <a:solidFill>
                  <a:srgbClr val="28397C"/>
                </a:solidFill>
              </a:rPr>
              <a:t>Energy</a:t>
            </a:r>
            <a:r>
              <a:rPr lang="pt-PT" sz="2400" dirty="0">
                <a:solidFill>
                  <a:srgbClr val="28397C"/>
                </a:solidFill>
              </a:rPr>
              <a:t>, </a:t>
            </a:r>
            <a:r>
              <a:rPr lang="pt-PT" sz="2400" dirty="0" err="1">
                <a:solidFill>
                  <a:srgbClr val="28397C"/>
                </a:solidFill>
              </a:rPr>
              <a:t>Today</a:t>
            </a:r>
            <a:endParaRPr lang="pt-PT" sz="2400" spc="-20" dirty="0">
              <a:solidFill>
                <a:srgbClr val="28397C"/>
              </a:solidFill>
            </a:endParaRPr>
          </a:p>
        </p:txBody>
      </p:sp>
      <p:sp>
        <p:nvSpPr>
          <p:cNvPr id="20" name="Marcador de Posição do Texto 19">
            <a:extLst>
              <a:ext uri="{FF2B5EF4-FFF2-40B4-BE49-F238E27FC236}">
                <a16:creationId xmlns:a16="http://schemas.microsoft.com/office/drawing/2014/main" id="{3CE71B2B-5F4C-DE07-740C-34EFAF8D31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60450" y="4054475"/>
            <a:ext cx="8305800" cy="5483687"/>
          </a:xfrm>
          <a:prstGeom prst="rect">
            <a:avLst/>
          </a:prstGeom>
        </p:spPr>
        <p:txBody>
          <a:bodyPr/>
          <a:lstStyle>
            <a:lvl1pPr marL="213750" indent="-285750">
              <a:lnSpc>
                <a:spcPct val="100000"/>
              </a:lnSpc>
              <a:spcAft>
                <a:spcPts val="1200"/>
              </a:spcAft>
              <a:buClr>
                <a:srgbClr val="008777"/>
              </a:buClr>
              <a:buFont typeface="Wingdings" pitchFamily="2" charset="2"/>
              <a:buChar char="§"/>
              <a:defRPr sz="2800" b="0" i="0">
                <a:solidFill>
                  <a:srgbClr val="2C3A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Font typeface="Wingdings" pitchFamily="2" charset="2"/>
              <a:buNone/>
              <a:defRPr/>
            </a:lvl2pPr>
            <a:lvl3pPr marL="1200150" indent="-285750">
              <a:buFont typeface="Wingdings" pitchFamily="2" charset="2"/>
              <a:buChar char="§"/>
              <a:defRPr/>
            </a:lvl3pPr>
            <a:lvl4pPr marL="1657350" indent="-285750">
              <a:buFont typeface="Wingdings" pitchFamily="2" charset="2"/>
              <a:buChar char="§"/>
              <a:defRPr/>
            </a:lvl4pPr>
            <a:lvl5pPr marL="2114550" indent="-28575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pt-PT" dirty="0" err="1"/>
              <a:t>Bullet</a:t>
            </a:r>
            <a:endParaRPr lang="pt-PT" dirty="0"/>
          </a:p>
          <a:p>
            <a:pPr lvl="0"/>
            <a:r>
              <a:rPr lang="pt-PT" dirty="0" err="1"/>
              <a:t>Bullet</a:t>
            </a:r>
            <a:endParaRPr lang="pt-PT" dirty="0"/>
          </a:p>
          <a:p>
            <a:pPr lvl="0"/>
            <a:r>
              <a:rPr lang="pt-PT" dirty="0" err="1"/>
              <a:t>Bullet</a:t>
            </a:r>
            <a:endParaRPr lang="pt-PT" dirty="0"/>
          </a:p>
          <a:p>
            <a:pPr lvl="0"/>
            <a:endParaRPr lang="pt-PT" dirty="0"/>
          </a:p>
        </p:txBody>
      </p:sp>
      <p:pic>
        <p:nvPicPr>
          <p:cNvPr id="5" name="Imagem 22">
            <a:extLst>
              <a:ext uri="{FF2B5EF4-FFF2-40B4-BE49-F238E27FC236}">
                <a16:creationId xmlns:a16="http://schemas.microsoft.com/office/drawing/2014/main" id="{21C71A2B-BA9C-9402-8F21-A7A9296A7B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494999" y="406055"/>
            <a:ext cx="2210030" cy="17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700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2">
            <a:extLst>
              <a:ext uri="{FF2B5EF4-FFF2-40B4-BE49-F238E27FC236}">
                <a16:creationId xmlns:a16="http://schemas.microsoft.com/office/drawing/2014/main" id="{A46BD17A-966B-B344-F008-2496D2C9417E}"/>
              </a:ext>
            </a:extLst>
          </p:cNvPr>
          <p:cNvGrpSpPr/>
          <p:nvPr userDrawn="1"/>
        </p:nvGrpSpPr>
        <p:grpSpPr>
          <a:xfrm>
            <a:off x="-1" y="0"/>
            <a:ext cx="20104696" cy="11309127"/>
            <a:chOff x="-1" y="0"/>
            <a:chExt cx="20104696" cy="11309127"/>
          </a:xfrm>
        </p:grpSpPr>
        <p:pic>
          <p:nvPicPr>
            <p:cNvPr id="5" name="object 3">
              <a:extLst>
                <a:ext uri="{FF2B5EF4-FFF2-40B4-BE49-F238E27FC236}">
                  <a16:creationId xmlns:a16="http://schemas.microsoft.com/office/drawing/2014/main" id="{CC0CFDA3-AA1C-9245-1904-9969A0B1094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1" y="0"/>
              <a:ext cx="20104100" cy="11308556"/>
            </a:xfrm>
            <a:prstGeom prst="rect">
              <a:avLst/>
            </a:prstGeom>
          </p:spPr>
        </p:pic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6CD13EE3-D8A4-1312-425D-615DCBCA9AA5}"/>
                </a:ext>
              </a:extLst>
            </p:cNvPr>
            <p:cNvSpPr/>
            <p:nvPr/>
          </p:nvSpPr>
          <p:spPr>
            <a:xfrm>
              <a:off x="19161720" y="10963687"/>
              <a:ext cx="942975" cy="345440"/>
            </a:xfrm>
            <a:custGeom>
              <a:avLst/>
              <a:gdLst/>
              <a:ahLst/>
              <a:cxnLst/>
              <a:rect l="l" t="t" r="r" b="b"/>
              <a:pathLst>
                <a:path w="942975" h="345440">
                  <a:moveTo>
                    <a:pt x="0" y="344869"/>
                  </a:moveTo>
                  <a:lnTo>
                    <a:pt x="942379" y="344869"/>
                  </a:lnTo>
                  <a:lnTo>
                    <a:pt x="942379" y="0"/>
                  </a:lnTo>
                  <a:lnTo>
                    <a:pt x="0" y="0"/>
                  </a:lnTo>
                  <a:lnTo>
                    <a:pt x="0" y="344869"/>
                  </a:lnTo>
                  <a:close/>
                </a:path>
              </a:pathLst>
            </a:custGeom>
            <a:solidFill>
              <a:srgbClr val="2F3B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D92BB64C-9C02-CED3-FD24-5013811BC759}"/>
                </a:ext>
              </a:extLst>
            </p:cNvPr>
            <p:cNvSpPr/>
            <p:nvPr/>
          </p:nvSpPr>
          <p:spPr>
            <a:xfrm>
              <a:off x="0" y="9329566"/>
              <a:ext cx="19161760" cy="1979295"/>
            </a:xfrm>
            <a:custGeom>
              <a:avLst/>
              <a:gdLst/>
              <a:ahLst/>
              <a:cxnLst/>
              <a:rect l="l" t="t" r="r" b="b"/>
              <a:pathLst>
                <a:path w="19161760" h="1979295">
                  <a:moveTo>
                    <a:pt x="19161710" y="0"/>
                  </a:moveTo>
                  <a:lnTo>
                    <a:pt x="17359021" y="0"/>
                  </a:lnTo>
                  <a:lnTo>
                    <a:pt x="17359021" y="1626920"/>
                  </a:lnTo>
                  <a:lnTo>
                    <a:pt x="0" y="1626920"/>
                  </a:lnTo>
                  <a:lnTo>
                    <a:pt x="0" y="1978990"/>
                  </a:lnTo>
                  <a:lnTo>
                    <a:pt x="17359021" y="1978990"/>
                  </a:lnTo>
                  <a:lnTo>
                    <a:pt x="18407812" y="1978990"/>
                  </a:lnTo>
                  <a:lnTo>
                    <a:pt x="19161710" y="1978990"/>
                  </a:lnTo>
                  <a:lnTo>
                    <a:pt x="19161710" y="0"/>
                  </a:lnTo>
                  <a:close/>
                </a:path>
              </a:pathLst>
            </a:custGeom>
            <a:solidFill>
              <a:srgbClr val="3A9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">
              <a:extLst>
                <a:ext uri="{FF2B5EF4-FFF2-40B4-BE49-F238E27FC236}">
                  <a16:creationId xmlns:a16="http://schemas.microsoft.com/office/drawing/2014/main" id="{4EDA2795-D56B-CBBB-5DF6-0EED95C431BE}"/>
                </a:ext>
              </a:extLst>
            </p:cNvPr>
            <p:cNvSpPr/>
            <p:nvPr/>
          </p:nvSpPr>
          <p:spPr>
            <a:xfrm>
              <a:off x="13110020" y="5"/>
              <a:ext cx="6994525" cy="6984365"/>
            </a:xfrm>
            <a:custGeom>
              <a:avLst/>
              <a:gdLst/>
              <a:ahLst/>
              <a:cxnLst/>
              <a:rect l="l" t="t" r="r" b="b"/>
              <a:pathLst>
                <a:path w="6994525" h="6984365">
                  <a:moveTo>
                    <a:pt x="1569224" y="2007082"/>
                  </a:moveTo>
                  <a:lnTo>
                    <a:pt x="1056906" y="1859026"/>
                  </a:lnTo>
                  <a:lnTo>
                    <a:pt x="791311" y="1434147"/>
                  </a:lnTo>
                  <a:lnTo>
                    <a:pt x="542861" y="1793278"/>
                  </a:lnTo>
                  <a:lnTo>
                    <a:pt x="0" y="1810537"/>
                  </a:lnTo>
                  <a:lnTo>
                    <a:pt x="386054" y="2198332"/>
                  </a:lnTo>
                  <a:lnTo>
                    <a:pt x="320700" y="2667063"/>
                  </a:lnTo>
                  <a:lnTo>
                    <a:pt x="820686" y="2513457"/>
                  </a:lnTo>
                  <a:lnTo>
                    <a:pt x="1315872" y="2766085"/>
                  </a:lnTo>
                  <a:lnTo>
                    <a:pt x="1229474" y="2294928"/>
                  </a:lnTo>
                  <a:lnTo>
                    <a:pt x="1569224" y="2007082"/>
                  </a:lnTo>
                  <a:close/>
                </a:path>
                <a:path w="6994525" h="6984365">
                  <a:moveTo>
                    <a:pt x="1737563" y="326758"/>
                  </a:moveTo>
                  <a:lnTo>
                    <a:pt x="1225410" y="154813"/>
                  </a:lnTo>
                  <a:lnTo>
                    <a:pt x="1126274" y="0"/>
                  </a:lnTo>
                  <a:lnTo>
                    <a:pt x="757809" y="0"/>
                  </a:lnTo>
                  <a:lnTo>
                    <a:pt x="711936" y="60337"/>
                  </a:lnTo>
                  <a:lnTo>
                    <a:pt x="170091" y="42481"/>
                  </a:lnTo>
                  <a:lnTo>
                    <a:pt x="557745" y="432943"/>
                  </a:lnTo>
                  <a:lnTo>
                    <a:pt x="495274" y="871435"/>
                  </a:lnTo>
                  <a:lnTo>
                    <a:pt x="993521" y="757809"/>
                  </a:lnTo>
                  <a:lnTo>
                    <a:pt x="1489329" y="1027468"/>
                  </a:lnTo>
                  <a:lnTo>
                    <a:pt x="1400251" y="577164"/>
                  </a:lnTo>
                  <a:lnTo>
                    <a:pt x="1737563" y="326758"/>
                  </a:lnTo>
                  <a:close/>
                </a:path>
                <a:path w="6994525" h="6984365">
                  <a:moveTo>
                    <a:pt x="2270391" y="3860101"/>
                  </a:moveTo>
                  <a:lnTo>
                    <a:pt x="1787410" y="3742436"/>
                  </a:lnTo>
                  <a:lnTo>
                    <a:pt x="1528508" y="3324631"/>
                  </a:lnTo>
                  <a:lnTo>
                    <a:pt x="1305394" y="3709263"/>
                  </a:lnTo>
                  <a:lnTo>
                    <a:pt x="799287" y="3763048"/>
                  </a:lnTo>
                  <a:lnTo>
                    <a:pt x="1169301" y="4134193"/>
                  </a:lnTo>
                  <a:lnTo>
                    <a:pt x="1120368" y="4617517"/>
                  </a:lnTo>
                  <a:lnTo>
                    <a:pt x="1582940" y="4427880"/>
                  </a:lnTo>
                  <a:lnTo>
                    <a:pt x="2051812" y="4653864"/>
                  </a:lnTo>
                  <a:lnTo>
                    <a:pt x="1959470" y="4177449"/>
                  </a:lnTo>
                  <a:lnTo>
                    <a:pt x="2270391" y="3860101"/>
                  </a:lnTo>
                  <a:close/>
                </a:path>
                <a:path w="6994525" h="6984365">
                  <a:moveTo>
                    <a:pt x="3678821" y="5421452"/>
                  </a:moveTo>
                  <a:lnTo>
                    <a:pt x="3251949" y="5332006"/>
                  </a:lnTo>
                  <a:lnTo>
                    <a:pt x="3007093" y="4940554"/>
                  </a:lnTo>
                  <a:lnTo>
                    <a:pt x="2830753" y="5324411"/>
                  </a:lnTo>
                  <a:lnTo>
                    <a:pt x="2393962" y="5401996"/>
                  </a:lnTo>
                  <a:lnTo>
                    <a:pt x="2732443" y="5741505"/>
                  </a:lnTo>
                  <a:lnTo>
                    <a:pt x="2712682" y="6209246"/>
                  </a:lnTo>
                  <a:lnTo>
                    <a:pt x="3105289" y="6004280"/>
                  </a:lnTo>
                  <a:lnTo>
                    <a:pt x="3523513" y="6199327"/>
                  </a:lnTo>
                  <a:lnTo>
                    <a:pt x="3421684" y="5744070"/>
                  </a:lnTo>
                  <a:lnTo>
                    <a:pt x="3678821" y="5421452"/>
                  </a:lnTo>
                  <a:close/>
                </a:path>
                <a:path w="6994525" h="6984365">
                  <a:moveTo>
                    <a:pt x="5445239" y="6249733"/>
                  </a:moveTo>
                  <a:lnTo>
                    <a:pt x="5089004" y="6180290"/>
                  </a:lnTo>
                  <a:lnTo>
                    <a:pt x="4866271" y="5832513"/>
                  </a:lnTo>
                  <a:lnTo>
                    <a:pt x="4743031" y="6184874"/>
                  </a:lnTo>
                  <a:lnTo>
                    <a:pt x="4390428" y="6266586"/>
                  </a:lnTo>
                  <a:lnTo>
                    <a:pt x="4685995" y="6563500"/>
                  </a:lnTo>
                  <a:lnTo>
                    <a:pt x="4696015" y="6984073"/>
                  </a:lnTo>
                  <a:lnTo>
                    <a:pt x="5005463" y="6790614"/>
                  </a:lnTo>
                  <a:lnTo>
                    <a:pt x="5358930" y="6955968"/>
                  </a:lnTo>
                  <a:lnTo>
                    <a:pt x="5250840" y="6548247"/>
                  </a:lnTo>
                  <a:lnTo>
                    <a:pt x="5445239" y="6249733"/>
                  </a:lnTo>
                  <a:close/>
                </a:path>
                <a:path w="6994525" h="6984365">
                  <a:moveTo>
                    <a:pt x="6994068" y="6206350"/>
                  </a:moveTo>
                  <a:lnTo>
                    <a:pt x="6846417" y="6175959"/>
                  </a:lnTo>
                  <a:lnTo>
                    <a:pt x="6652260" y="5882208"/>
                  </a:lnTo>
                  <a:lnTo>
                    <a:pt x="6573914" y="6179769"/>
                  </a:lnTo>
                  <a:lnTo>
                    <a:pt x="6301575" y="6248387"/>
                  </a:lnTo>
                  <a:lnTo>
                    <a:pt x="6549326" y="6497968"/>
                  </a:lnTo>
                  <a:lnTo>
                    <a:pt x="6579590" y="6849897"/>
                  </a:lnTo>
                  <a:lnTo>
                    <a:pt x="6812318" y="6689141"/>
                  </a:lnTo>
                  <a:lnTo>
                    <a:pt x="6994068" y="6777698"/>
                  </a:lnTo>
                  <a:lnTo>
                    <a:pt x="6994068" y="6689141"/>
                  </a:lnTo>
                  <a:lnTo>
                    <a:pt x="6994068" y="6488912"/>
                  </a:lnTo>
                  <a:lnTo>
                    <a:pt x="6993229" y="6486207"/>
                  </a:lnTo>
                  <a:lnTo>
                    <a:pt x="6994068" y="6484683"/>
                  </a:lnTo>
                  <a:lnTo>
                    <a:pt x="6994068" y="6206350"/>
                  </a:lnTo>
                  <a:close/>
                </a:path>
              </a:pathLst>
            </a:custGeom>
            <a:solidFill>
              <a:srgbClr val="3A9F5F">
                <a:alpha val="1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2">
            <a:extLst>
              <a:ext uri="{FF2B5EF4-FFF2-40B4-BE49-F238E27FC236}">
                <a16:creationId xmlns:a16="http://schemas.microsoft.com/office/drawing/2014/main" id="{EA2BAA23-DFB9-D44A-5FEE-78763EFB38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25257" y="4538196"/>
            <a:ext cx="12457430" cy="2571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7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YOU!</a:t>
            </a:r>
          </a:p>
        </p:txBody>
      </p:sp>
      <p:sp>
        <p:nvSpPr>
          <p:cNvPr id="18" name="object 13">
            <a:extLst>
              <a:ext uri="{FF2B5EF4-FFF2-40B4-BE49-F238E27FC236}">
                <a16:creationId xmlns:a16="http://schemas.microsoft.com/office/drawing/2014/main" id="{B482E39F-119A-B052-FF7A-83F695095027}"/>
              </a:ext>
            </a:extLst>
          </p:cNvPr>
          <p:cNvSpPr txBox="1"/>
          <p:nvPr userDrawn="1"/>
        </p:nvSpPr>
        <p:spPr>
          <a:xfrm>
            <a:off x="0" y="10130939"/>
            <a:ext cx="17359630" cy="56261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589915">
              <a:lnSpc>
                <a:spcPct val="100000"/>
              </a:lnSpc>
              <a:spcBef>
                <a:spcPts val="475"/>
              </a:spcBef>
            </a:pP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Energy</a:t>
            </a:r>
            <a:r>
              <a:rPr sz="1450" spc="-5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Community</a:t>
            </a:r>
            <a:r>
              <a:rPr sz="1450" spc="-5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Secretariat</a:t>
            </a:r>
            <a:endParaRPr sz="1450">
              <a:latin typeface="Roboto"/>
              <a:cs typeface="Roboto"/>
            </a:endParaRPr>
          </a:p>
          <a:p>
            <a:pPr marL="589915">
              <a:lnSpc>
                <a:spcPct val="100000"/>
              </a:lnSpc>
              <a:spcBef>
                <a:spcPts val="370"/>
              </a:spcBef>
            </a:pP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Am</a:t>
            </a:r>
            <a:r>
              <a:rPr sz="1450" spc="-4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Hof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4,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Level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5,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1010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Vienna,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Austria</a:t>
            </a:r>
            <a:endParaRPr sz="1450">
              <a:latin typeface="Roboto"/>
              <a:cs typeface="Roboto"/>
            </a:endParaRPr>
          </a:p>
        </p:txBody>
      </p:sp>
      <p:grpSp>
        <p:nvGrpSpPr>
          <p:cNvPr id="19" name="object 14">
            <a:extLst>
              <a:ext uri="{FF2B5EF4-FFF2-40B4-BE49-F238E27FC236}">
                <a16:creationId xmlns:a16="http://schemas.microsoft.com/office/drawing/2014/main" id="{1119E59A-BE7D-C9D0-9CB6-E41103E0E71F}"/>
              </a:ext>
            </a:extLst>
          </p:cNvPr>
          <p:cNvGrpSpPr/>
          <p:nvPr userDrawn="1"/>
        </p:nvGrpSpPr>
        <p:grpSpPr>
          <a:xfrm>
            <a:off x="590218" y="9548372"/>
            <a:ext cx="18271490" cy="1223010"/>
            <a:chOff x="590218" y="9548372"/>
            <a:chExt cx="18271490" cy="1223010"/>
          </a:xfrm>
        </p:grpSpPr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6A117784-6459-0684-1D24-D2BAF39CD053}"/>
                </a:ext>
              </a:extLst>
            </p:cNvPr>
            <p:cNvSpPr/>
            <p:nvPr/>
          </p:nvSpPr>
          <p:spPr>
            <a:xfrm>
              <a:off x="1173941" y="955251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5706" y="265636"/>
                  </a:lnTo>
                  <a:lnTo>
                    <a:pt x="21962" y="311119"/>
                  </a:lnTo>
                  <a:lnTo>
                    <a:pt x="47470" y="351241"/>
                  </a:lnTo>
                  <a:lnTo>
                    <a:pt x="80933" y="384704"/>
                  </a:lnTo>
                  <a:lnTo>
                    <a:pt x="121055" y="410212"/>
                  </a:lnTo>
                  <a:lnTo>
                    <a:pt x="166539" y="426468"/>
                  </a:lnTo>
                  <a:lnTo>
                    <a:pt x="216087" y="432175"/>
                  </a:lnTo>
                  <a:lnTo>
                    <a:pt x="265632" y="426468"/>
                  </a:lnTo>
                  <a:lnTo>
                    <a:pt x="311115" y="410212"/>
                  </a:lnTo>
                  <a:lnTo>
                    <a:pt x="351237" y="384704"/>
                  </a:lnTo>
                  <a:lnTo>
                    <a:pt x="384701" y="351241"/>
                  </a:lnTo>
                  <a:lnTo>
                    <a:pt x="410211" y="311119"/>
                  </a:lnTo>
                  <a:lnTo>
                    <a:pt x="426468" y="265636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16">
              <a:extLst>
                <a:ext uri="{FF2B5EF4-FFF2-40B4-BE49-F238E27FC236}">
                  <a16:creationId xmlns:a16="http://schemas.microsoft.com/office/drawing/2014/main" id="{95B5F098-6B7A-3321-A008-7C46B01022C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5880" y="9711887"/>
              <a:ext cx="165534" cy="174800"/>
            </a:xfrm>
            <a:prstGeom prst="rect">
              <a:avLst/>
            </a:prstGeom>
          </p:spPr>
        </p:pic>
        <p:sp>
          <p:nvSpPr>
            <p:cNvPr id="22" name="object 17">
              <a:extLst>
                <a:ext uri="{FF2B5EF4-FFF2-40B4-BE49-F238E27FC236}">
                  <a16:creationId xmlns:a16="http://schemas.microsoft.com/office/drawing/2014/main" id="{DF4707FA-C0E9-9F6D-3F13-02AA9B2433C1}"/>
                </a:ext>
              </a:extLst>
            </p:cNvPr>
            <p:cNvSpPr/>
            <p:nvPr/>
          </p:nvSpPr>
          <p:spPr>
            <a:xfrm>
              <a:off x="1265313" y="9631267"/>
              <a:ext cx="61594" cy="255904"/>
            </a:xfrm>
            <a:custGeom>
              <a:avLst/>
              <a:gdLst/>
              <a:ahLst/>
              <a:cxnLst/>
              <a:rect l="l" t="t" r="r" b="b"/>
              <a:pathLst>
                <a:path w="61594" h="255904">
                  <a:moveTo>
                    <a:pt x="57200" y="85267"/>
                  </a:moveTo>
                  <a:lnTo>
                    <a:pt x="4076" y="85267"/>
                  </a:lnTo>
                  <a:lnTo>
                    <a:pt x="4076" y="86537"/>
                  </a:lnTo>
                  <a:lnTo>
                    <a:pt x="4064" y="170357"/>
                  </a:lnTo>
                  <a:lnTo>
                    <a:pt x="4064" y="254177"/>
                  </a:lnTo>
                  <a:lnTo>
                    <a:pt x="4089" y="255447"/>
                  </a:lnTo>
                  <a:lnTo>
                    <a:pt x="57010" y="255447"/>
                  </a:lnTo>
                  <a:lnTo>
                    <a:pt x="57010" y="254177"/>
                  </a:lnTo>
                  <a:lnTo>
                    <a:pt x="57200" y="254177"/>
                  </a:lnTo>
                  <a:lnTo>
                    <a:pt x="57200" y="170357"/>
                  </a:lnTo>
                  <a:lnTo>
                    <a:pt x="57200" y="86537"/>
                  </a:lnTo>
                  <a:lnTo>
                    <a:pt x="57200" y="85267"/>
                  </a:lnTo>
                  <a:close/>
                </a:path>
                <a:path w="61594" h="255904">
                  <a:moveTo>
                    <a:pt x="61404" y="30556"/>
                  </a:moveTo>
                  <a:lnTo>
                    <a:pt x="58966" y="18719"/>
                  </a:lnTo>
                  <a:lnTo>
                    <a:pt x="52374" y="9004"/>
                  </a:lnTo>
                  <a:lnTo>
                    <a:pt x="42621" y="2425"/>
                  </a:lnTo>
                  <a:lnTo>
                    <a:pt x="30746" y="0"/>
                  </a:lnTo>
                  <a:lnTo>
                    <a:pt x="18808" y="2438"/>
                  </a:lnTo>
                  <a:lnTo>
                    <a:pt x="9017" y="9067"/>
                  </a:lnTo>
                  <a:lnTo>
                    <a:pt x="2400" y="18872"/>
                  </a:lnTo>
                  <a:lnTo>
                    <a:pt x="0" y="30822"/>
                  </a:lnTo>
                  <a:lnTo>
                    <a:pt x="2463" y="42646"/>
                  </a:lnTo>
                  <a:lnTo>
                    <a:pt x="9080" y="52374"/>
                  </a:lnTo>
                  <a:lnTo>
                    <a:pt x="18834" y="58966"/>
                  </a:lnTo>
                  <a:lnTo>
                    <a:pt x="30683" y="61391"/>
                  </a:lnTo>
                  <a:lnTo>
                    <a:pt x="42646" y="58953"/>
                  </a:lnTo>
                  <a:lnTo>
                    <a:pt x="52412" y="52336"/>
                  </a:lnTo>
                  <a:lnTo>
                    <a:pt x="59004" y="42545"/>
                  </a:lnTo>
                  <a:lnTo>
                    <a:pt x="61404" y="30556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CB4C79F2-602D-1BEC-42B6-1181FB57E2A1}"/>
                </a:ext>
              </a:extLst>
            </p:cNvPr>
            <p:cNvSpPr/>
            <p:nvPr/>
          </p:nvSpPr>
          <p:spPr>
            <a:xfrm>
              <a:off x="590218" y="955251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5706" y="265636"/>
                  </a:lnTo>
                  <a:lnTo>
                    <a:pt x="21962" y="311119"/>
                  </a:lnTo>
                  <a:lnTo>
                    <a:pt x="47470" y="351241"/>
                  </a:lnTo>
                  <a:lnTo>
                    <a:pt x="80933" y="384704"/>
                  </a:lnTo>
                  <a:lnTo>
                    <a:pt x="121055" y="410212"/>
                  </a:lnTo>
                  <a:lnTo>
                    <a:pt x="166539" y="426468"/>
                  </a:lnTo>
                  <a:lnTo>
                    <a:pt x="216087" y="432175"/>
                  </a:lnTo>
                  <a:lnTo>
                    <a:pt x="265632" y="426468"/>
                  </a:lnTo>
                  <a:lnTo>
                    <a:pt x="311115" y="410212"/>
                  </a:lnTo>
                  <a:lnTo>
                    <a:pt x="351237" y="384704"/>
                  </a:lnTo>
                  <a:lnTo>
                    <a:pt x="384701" y="351241"/>
                  </a:lnTo>
                  <a:lnTo>
                    <a:pt x="410211" y="311119"/>
                  </a:lnTo>
                  <a:lnTo>
                    <a:pt x="426468" y="265636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19">
              <a:extLst>
                <a:ext uri="{FF2B5EF4-FFF2-40B4-BE49-F238E27FC236}">
                  <a16:creationId xmlns:a16="http://schemas.microsoft.com/office/drawing/2014/main" id="{D6131FD2-DBAA-4466-4EFB-3D10E288DD0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5679" y="9645331"/>
              <a:ext cx="241249" cy="246547"/>
            </a:xfrm>
            <a:prstGeom prst="rect">
              <a:avLst/>
            </a:prstGeom>
          </p:spPr>
        </p:pic>
        <p:sp>
          <p:nvSpPr>
            <p:cNvPr id="25" name="object 20">
              <a:extLst>
                <a:ext uri="{FF2B5EF4-FFF2-40B4-BE49-F238E27FC236}">
                  <a16:creationId xmlns:a16="http://schemas.microsoft.com/office/drawing/2014/main" id="{0F784C1C-3A5B-CA83-752E-7780BE5AA5DE}"/>
                </a:ext>
              </a:extLst>
            </p:cNvPr>
            <p:cNvSpPr/>
            <p:nvPr/>
          </p:nvSpPr>
          <p:spPr>
            <a:xfrm>
              <a:off x="1757663" y="9548372"/>
              <a:ext cx="432434" cy="429895"/>
            </a:xfrm>
            <a:custGeom>
              <a:avLst/>
              <a:gdLst/>
              <a:ahLst/>
              <a:cxnLst/>
              <a:rect l="l" t="t" r="r" b="b"/>
              <a:pathLst>
                <a:path w="432435" h="429895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4678" y="261023"/>
                  </a:lnTo>
                  <a:lnTo>
                    <a:pt x="18073" y="302740"/>
                  </a:lnTo>
                  <a:lnTo>
                    <a:pt x="39230" y="340281"/>
                  </a:lnTo>
                  <a:lnTo>
                    <a:pt x="67190" y="372689"/>
                  </a:lnTo>
                  <a:lnTo>
                    <a:pt x="100996" y="399007"/>
                  </a:lnTo>
                  <a:lnTo>
                    <a:pt x="139691" y="418279"/>
                  </a:lnTo>
                  <a:lnTo>
                    <a:pt x="182319" y="429547"/>
                  </a:lnTo>
                  <a:lnTo>
                    <a:pt x="182319" y="278546"/>
                  </a:lnTo>
                  <a:lnTo>
                    <a:pt x="127451" y="278546"/>
                  </a:lnTo>
                  <a:lnTo>
                    <a:pt x="127451" y="216087"/>
                  </a:lnTo>
                  <a:lnTo>
                    <a:pt x="182319" y="216087"/>
                  </a:lnTo>
                  <a:lnTo>
                    <a:pt x="182319" y="168476"/>
                  </a:lnTo>
                  <a:lnTo>
                    <a:pt x="188131" y="132493"/>
                  </a:lnTo>
                  <a:lnTo>
                    <a:pt x="204619" y="106132"/>
                  </a:lnTo>
                  <a:lnTo>
                    <a:pt x="230362" y="89926"/>
                  </a:lnTo>
                  <a:lnTo>
                    <a:pt x="263939" y="84405"/>
                  </a:lnTo>
                  <a:lnTo>
                    <a:pt x="281472" y="85065"/>
                  </a:lnTo>
                  <a:lnTo>
                    <a:pt x="296993" y="86515"/>
                  </a:lnTo>
                  <a:lnTo>
                    <a:pt x="312315" y="88625"/>
                  </a:lnTo>
                  <a:lnTo>
                    <a:pt x="312315" y="141807"/>
                  </a:lnTo>
                  <a:lnTo>
                    <a:pt x="285059" y="141807"/>
                  </a:lnTo>
                  <a:lnTo>
                    <a:pt x="268235" y="144677"/>
                  </a:lnTo>
                  <a:lnTo>
                    <a:pt x="257388" y="152272"/>
                  </a:lnTo>
                  <a:lnTo>
                    <a:pt x="251573" y="163072"/>
                  </a:lnTo>
                  <a:lnTo>
                    <a:pt x="249845" y="175554"/>
                  </a:lnTo>
                  <a:lnTo>
                    <a:pt x="249845" y="216087"/>
                  </a:lnTo>
                  <a:lnTo>
                    <a:pt x="309781" y="216087"/>
                  </a:lnTo>
                  <a:lnTo>
                    <a:pt x="300200" y="278546"/>
                  </a:lnTo>
                  <a:lnTo>
                    <a:pt x="249845" y="278546"/>
                  </a:lnTo>
                  <a:lnTo>
                    <a:pt x="249845" y="429547"/>
                  </a:lnTo>
                  <a:lnTo>
                    <a:pt x="292473" y="418279"/>
                  </a:lnTo>
                  <a:lnTo>
                    <a:pt x="331170" y="399007"/>
                  </a:lnTo>
                  <a:lnTo>
                    <a:pt x="364978" y="372689"/>
                  </a:lnTo>
                  <a:lnTo>
                    <a:pt x="392940" y="340281"/>
                  </a:lnTo>
                  <a:lnTo>
                    <a:pt x="414099" y="302740"/>
                  </a:lnTo>
                  <a:lnTo>
                    <a:pt x="427496" y="261023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1">
              <a:extLst>
                <a:ext uri="{FF2B5EF4-FFF2-40B4-BE49-F238E27FC236}">
                  <a16:creationId xmlns:a16="http://schemas.microsoft.com/office/drawing/2014/main" id="{6F118175-9209-C8B6-3D63-2E97EB50426F}"/>
                </a:ext>
              </a:extLst>
            </p:cNvPr>
            <p:cNvSpPr/>
            <p:nvPr/>
          </p:nvSpPr>
          <p:spPr>
            <a:xfrm>
              <a:off x="1885115" y="9632782"/>
              <a:ext cx="185420" cy="347980"/>
            </a:xfrm>
            <a:custGeom>
              <a:avLst/>
              <a:gdLst/>
              <a:ahLst/>
              <a:cxnLst/>
              <a:rect l="l" t="t" r="r" b="b"/>
              <a:pathLst>
                <a:path w="185419" h="347979">
                  <a:moveTo>
                    <a:pt x="150543" y="65"/>
                  </a:moveTo>
                  <a:lnTo>
                    <a:pt x="102911" y="5520"/>
                  </a:lnTo>
                  <a:lnTo>
                    <a:pt x="60679" y="48087"/>
                  </a:lnTo>
                  <a:lnTo>
                    <a:pt x="54867" y="84070"/>
                  </a:lnTo>
                  <a:lnTo>
                    <a:pt x="54867" y="131681"/>
                  </a:lnTo>
                  <a:lnTo>
                    <a:pt x="0" y="131681"/>
                  </a:lnTo>
                  <a:lnTo>
                    <a:pt x="0" y="194140"/>
                  </a:lnTo>
                  <a:lnTo>
                    <a:pt x="54867" y="194140"/>
                  </a:lnTo>
                  <a:lnTo>
                    <a:pt x="54867" y="345141"/>
                  </a:lnTo>
                  <a:lnTo>
                    <a:pt x="63171" y="346280"/>
                  </a:lnTo>
                  <a:lnTo>
                    <a:pt x="71571" y="347103"/>
                  </a:lnTo>
                  <a:lnTo>
                    <a:pt x="80061" y="347601"/>
                  </a:lnTo>
                  <a:lnTo>
                    <a:pt x="88636" y="347769"/>
                  </a:lnTo>
                  <a:lnTo>
                    <a:pt x="97210" y="347601"/>
                  </a:lnTo>
                  <a:lnTo>
                    <a:pt x="105699" y="347103"/>
                  </a:lnTo>
                  <a:lnTo>
                    <a:pt x="114096" y="346280"/>
                  </a:lnTo>
                  <a:lnTo>
                    <a:pt x="122394" y="345141"/>
                  </a:lnTo>
                  <a:lnTo>
                    <a:pt x="122394" y="194140"/>
                  </a:lnTo>
                  <a:lnTo>
                    <a:pt x="172748" y="194140"/>
                  </a:lnTo>
                  <a:lnTo>
                    <a:pt x="182329" y="131681"/>
                  </a:lnTo>
                  <a:lnTo>
                    <a:pt x="122394" y="131681"/>
                  </a:lnTo>
                  <a:lnTo>
                    <a:pt x="122394" y="91138"/>
                  </a:lnTo>
                  <a:lnTo>
                    <a:pt x="124122" y="78657"/>
                  </a:lnTo>
                  <a:lnTo>
                    <a:pt x="129937" y="67861"/>
                  </a:lnTo>
                  <a:lnTo>
                    <a:pt x="140783" y="60269"/>
                  </a:lnTo>
                  <a:lnTo>
                    <a:pt x="157607" y="57401"/>
                  </a:lnTo>
                  <a:lnTo>
                    <a:pt x="184863" y="57401"/>
                  </a:lnTo>
                  <a:lnTo>
                    <a:pt x="184863" y="4219"/>
                  </a:lnTo>
                  <a:lnTo>
                    <a:pt x="170195" y="1780"/>
                  </a:lnTo>
                  <a:lnTo>
                    <a:pt x="160267" y="527"/>
                  </a:lnTo>
                  <a:lnTo>
                    <a:pt x="150543" y="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2">
              <a:extLst>
                <a:ext uri="{FF2B5EF4-FFF2-40B4-BE49-F238E27FC236}">
                  <a16:creationId xmlns:a16="http://schemas.microsoft.com/office/drawing/2014/main" id="{54766838-7A28-9CB2-59E0-06E25BDE87D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41252" y="9563754"/>
              <a:ext cx="1219947" cy="1207276"/>
            </a:xfrm>
            <a:prstGeom prst="rect">
              <a:avLst/>
            </a:prstGeom>
          </p:spPr>
        </p:pic>
      </p:grpSp>
      <p:sp>
        <p:nvSpPr>
          <p:cNvPr id="28" name="object 23">
            <a:extLst>
              <a:ext uri="{FF2B5EF4-FFF2-40B4-BE49-F238E27FC236}">
                <a16:creationId xmlns:a16="http://schemas.microsoft.com/office/drawing/2014/main" id="{0A0ECD05-5087-817A-637F-E565952D4640}"/>
              </a:ext>
            </a:extLst>
          </p:cNvPr>
          <p:cNvSpPr txBox="1"/>
          <p:nvPr userDrawn="1"/>
        </p:nvSpPr>
        <p:spPr>
          <a:xfrm>
            <a:off x="17360176" y="8990767"/>
            <a:ext cx="182372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5" dirty="0">
                <a:solidFill>
                  <a:srgbClr val="FFFFFF"/>
                </a:solidFill>
                <a:latin typeface="Roboto"/>
                <a:cs typeface="Roboto"/>
              </a:rPr>
              <a:t>energy-</a:t>
            </a:r>
            <a:r>
              <a:rPr sz="1250" b="1" spc="40" dirty="0">
                <a:solidFill>
                  <a:srgbClr val="FFFFFF"/>
                </a:solidFill>
                <a:latin typeface="Roboto"/>
                <a:cs typeface="Roboto"/>
              </a:rPr>
              <a:t>community.org</a:t>
            </a:r>
            <a:endParaRPr sz="1250">
              <a:latin typeface="Roboto"/>
              <a:cs typeface="Roboto"/>
            </a:endParaRP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A987D799-813A-0BBC-DD46-C6635763295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8" y="537774"/>
            <a:ext cx="3953626" cy="243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4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71" r:id="rId3"/>
    <p:sldLayoutId id="2147483669" r:id="rId4"/>
    <p:sldLayoutId id="2147483670" r:id="rId5"/>
    <p:sldLayoutId id="2147483665" r:id="rId6"/>
    <p:sldLayoutId id="2147483667" r:id="rId7"/>
    <p:sldLayoutId id="2147483668" r:id="rId8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>
          <p15:clr>
            <a:srgbClr val="F26B43"/>
          </p15:clr>
        </p15:guide>
        <p15:guide id="2" pos="63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ergy-community.org/topics/electricity/market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2696EF07-F00F-76B0-A181-F23642381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" t="15335" r="965" b="-167"/>
          <a:stretch/>
        </p:blipFill>
        <p:spPr>
          <a:xfrm>
            <a:off x="-41275" y="-136525"/>
            <a:ext cx="20186650" cy="11506201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A16B6AD0-F12D-87E9-6F83-9570741A5A2B}"/>
              </a:ext>
            </a:extLst>
          </p:cNvPr>
          <p:cNvSpPr/>
          <p:nvPr/>
        </p:nvSpPr>
        <p:spPr>
          <a:xfrm rot="10800000">
            <a:off x="-58511" y="-164192"/>
            <a:ext cx="20345400" cy="11506200"/>
          </a:xfrm>
          <a:prstGeom prst="rect">
            <a:avLst/>
          </a:prstGeom>
          <a:gradFill flip="none" rotWithShape="1">
            <a:gsLst>
              <a:gs pos="6000">
                <a:srgbClr val="379E60"/>
              </a:gs>
              <a:gs pos="79000">
                <a:srgbClr val="008777">
                  <a:alpha val="23956"/>
                </a:srgbClr>
              </a:gs>
              <a:gs pos="100000">
                <a:srgbClr val="058A7B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noFill/>
              </a:rPr>
              <a:t>v</a:t>
            </a:r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9C128D6D-E28C-07D1-EB73-1F30778C26BC}"/>
              </a:ext>
            </a:extLst>
          </p:cNvPr>
          <p:cNvSpPr/>
          <p:nvPr/>
        </p:nvSpPr>
        <p:spPr>
          <a:xfrm>
            <a:off x="-58511" y="4130675"/>
            <a:ext cx="17349562" cy="2819400"/>
          </a:xfrm>
          <a:custGeom>
            <a:avLst/>
            <a:gdLst/>
            <a:ahLst/>
            <a:cxnLst/>
            <a:rect l="l" t="t" r="r" b="b"/>
            <a:pathLst>
              <a:path w="7299959" h="1321435">
                <a:moveTo>
                  <a:pt x="2397" y="0"/>
                </a:moveTo>
                <a:lnTo>
                  <a:pt x="0" y="1307782"/>
                </a:lnTo>
                <a:lnTo>
                  <a:pt x="7297400" y="1321163"/>
                </a:lnTo>
                <a:lnTo>
                  <a:pt x="7299798" y="13381"/>
                </a:lnTo>
                <a:lnTo>
                  <a:pt x="2397" y="0"/>
                </a:lnTo>
                <a:close/>
              </a:path>
            </a:pathLst>
          </a:custGeom>
          <a:solidFill>
            <a:srgbClr val="2839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2ED56A0B-8A0A-127F-6826-72C2020B7398}"/>
              </a:ext>
            </a:extLst>
          </p:cNvPr>
          <p:cNvSpPr txBox="1">
            <a:spLocks/>
          </p:cNvSpPr>
          <p:nvPr/>
        </p:nvSpPr>
        <p:spPr>
          <a:xfrm>
            <a:off x="298450" y="4467967"/>
            <a:ext cx="16933636" cy="224420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5900" b="0" i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en-GB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Electricity Integration Package</a:t>
            </a:r>
            <a:r>
              <a:rPr lang="sr-Latn-ME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en-GB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48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status of transposition and verification</a:t>
            </a:r>
            <a:r>
              <a:rPr lang="sr-Latn-ME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12700">
              <a:spcBef>
                <a:spcPts val="120"/>
              </a:spcBef>
            </a:pPr>
            <a:r>
              <a:rPr lang="en-GB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Cross-border electricity trade</a:t>
            </a:r>
            <a:r>
              <a:rPr lang="sr-Latn-ME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en-GB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48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impact of CBAM</a:t>
            </a:r>
            <a:endParaRPr lang="sr-Latn-ME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D8FF47BD-BCA6-956D-B32B-BC97134A70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450" y="473075"/>
            <a:ext cx="3332846" cy="2623292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C7598631-06AC-0A62-301D-FA6DDAA5007D}"/>
              </a:ext>
            </a:extLst>
          </p:cNvPr>
          <p:cNvSpPr/>
          <p:nvPr/>
        </p:nvSpPr>
        <p:spPr>
          <a:xfrm>
            <a:off x="11576050" y="1235075"/>
            <a:ext cx="7630160" cy="1066800"/>
          </a:xfrm>
          <a:custGeom>
            <a:avLst/>
            <a:gdLst/>
            <a:ahLst/>
            <a:cxnLst/>
            <a:rect l="l" t="t" r="r" b="b"/>
            <a:pathLst>
              <a:path w="7299959" h="1321435">
                <a:moveTo>
                  <a:pt x="2397" y="0"/>
                </a:moveTo>
                <a:lnTo>
                  <a:pt x="0" y="1307782"/>
                </a:lnTo>
                <a:lnTo>
                  <a:pt x="7297400" y="1321163"/>
                </a:lnTo>
                <a:lnTo>
                  <a:pt x="7299798" y="13381"/>
                </a:lnTo>
                <a:lnTo>
                  <a:pt x="2397" y="0"/>
                </a:lnTo>
                <a:close/>
              </a:path>
            </a:pathLst>
          </a:custGeom>
          <a:solidFill>
            <a:schemeClr val="bg1">
              <a:alpha val="25195"/>
            </a:schemeClr>
          </a:solidFill>
        </p:spPr>
        <p:txBody>
          <a:bodyPr wrap="square" lIns="0" tIns="0" rIns="0" bIns="0" rtlCol="0"/>
          <a:lstStyle/>
          <a:p>
            <a:endParaRPr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607EF9-A236-1234-834F-C452C392A4DC}"/>
              </a:ext>
            </a:extLst>
          </p:cNvPr>
          <p:cNvSpPr txBox="1"/>
          <p:nvPr/>
        </p:nvSpPr>
        <p:spPr>
          <a:xfrm>
            <a:off x="11576050" y="1430665"/>
            <a:ext cx="7426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8445">
              <a:lnSpc>
                <a:spcPct val="100000"/>
              </a:lnSpc>
              <a:spcBef>
                <a:spcPts val="1495"/>
              </a:spcBef>
            </a:pPr>
            <a:r>
              <a:rPr lang="pt-PT" sz="3600" b="1" i="0" u="none" strike="noStrike" dirty="0" err="1">
                <a:solidFill>
                  <a:srgbClr val="FFFFFF"/>
                </a:solidFill>
                <a:effectLst/>
              </a:rPr>
              <a:t>Uniting</a:t>
            </a:r>
            <a:r>
              <a:rPr lang="pt-PT" sz="3600" b="1" i="0" u="none" strike="noStrike" dirty="0">
                <a:solidFill>
                  <a:srgbClr val="FFFFFF"/>
                </a:solidFill>
                <a:effectLst/>
              </a:rPr>
              <a:t> </a:t>
            </a:r>
            <a:r>
              <a:rPr lang="pt-PT" sz="3600" b="1" i="0" u="none" strike="noStrike" dirty="0" err="1">
                <a:solidFill>
                  <a:srgbClr val="FFFFFF"/>
                </a:solidFill>
                <a:effectLst/>
              </a:rPr>
              <a:t>Europe's</a:t>
            </a:r>
            <a:r>
              <a:rPr lang="pt-PT" sz="3600" b="1" i="0" u="none" strike="noStrike" dirty="0">
                <a:solidFill>
                  <a:srgbClr val="FFFFFF"/>
                </a:solidFill>
                <a:effectLst/>
              </a:rPr>
              <a:t> </a:t>
            </a:r>
            <a:r>
              <a:rPr lang="pt-PT" sz="3600" b="1" i="0" u="none" strike="noStrike" dirty="0" err="1">
                <a:solidFill>
                  <a:srgbClr val="FFFFFF"/>
                </a:solidFill>
                <a:effectLst/>
              </a:rPr>
              <a:t>Energy</a:t>
            </a:r>
            <a:r>
              <a:rPr lang="pt-PT" sz="3600" b="1" i="0" u="none" strike="noStrike" dirty="0">
                <a:solidFill>
                  <a:srgbClr val="FFFFFF"/>
                </a:solidFill>
                <a:effectLst/>
              </a:rPr>
              <a:t>, </a:t>
            </a:r>
            <a:r>
              <a:rPr lang="pt-PT" sz="3600" b="1" i="0" u="none" strike="noStrike" dirty="0" err="1">
                <a:solidFill>
                  <a:srgbClr val="FFFFFF"/>
                </a:solidFill>
                <a:effectLst/>
              </a:rPr>
              <a:t>Today</a:t>
            </a:r>
            <a:endParaRPr lang="pt-PT" sz="3600" dirty="0">
              <a:latin typeface="Roboto"/>
              <a:cs typeface="Roboto"/>
            </a:endParaRP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310D7CBD-1B44-D275-A92A-7C6011A33C3F}"/>
              </a:ext>
            </a:extLst>
          </p:cNvPr>
          <p:cNvSpPr txBox="1"/>
          <p:nvPr/>
        </p:nvSpPr>
        <p:spPr>
          <a:xfrm>
            <a:off x="298450" y="8105021"/>
            <a:ext cx="9525000" cy="22230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800" spc="204" dirty="0">
                <a:solidFill>
                  <a:srgbClr val="FFFFFF"/>
                </a:solidFill>
                <a:latin typeface="Roboto"/>
                <a:cs typeface="Roboto"/>
              </a:rPr>
              <a:t>Update by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800" spc="204" dirty="0">
                <a:solidFill>
                  <a:srgbClr val="FFFFFF"/>
                </a:solidFill>
                <a:latin typeface="Roboto"/>
                <a:cs typeface="Roboto"/>
              </a:rPr>
              <a:t>Energy Community Secretariat</a:t>
            </a: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endParaRPr lang="en-US" sz="2800" spc="204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sr-Latn-ME" sz="2800" i="1" spc="204" dirty="0">
                <a:solidFill>
                  <a:srgbClr val="FFFFFF"/>
                </a:solidFill>
                <a:latin typeface="Roboto"/>
                <a:cs typeface="Roboto"/>
              </a:rPr>
              <a:t>45</a:t>
            </a:r>
            <a:r>
              <a:rPr lang="en-GB" sz="2800" i="1" spc="204" baseline="30000" dirty="0" err="1">
                <a:solidFill>
                  <a:srgbClr val="FFFFFF"/>
                </a:solidFill>
                <a:latin typeface="Roboto"/>
                <a:cs typeface="Roboto"/>
              </a:rPr>
              <a:t>th</a:t>
            </a:r>
            <a:r>
              <a:rPr lang="sr-Latn-ME" sz="2800" i="1" spc="204" baseline="3000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sr-Latn-ME" sz="2800" i="1" spc="204" dirty="0">
                <a:solidFill>
                  <a:srgbClr val="FFFFFF"/>
                </a:solidFill>
                <a:latin typeface="Roboto"/>
                <a:cs typeface="Roboto"/>
              </a:rPr>
              <a:t>MESC Meeting</a:t>
            </a:r>
            <a:endParaRPr lang="en-US" sz="2800" i="1" spc="204" dirty="0">
              <a:solidFill>
                <a:srgbClr val="FFFFFF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sr-Latn-ME" sz="2800" spc="204" dirty="0">
                <a:solidFill>
                  <a:srgbClr val="FFFFFF"/>
                </a:solidFill>
                <a:latin typeface="Roboto"/>
                <a:cs typeface="Roboto"/>
              </a:rPr>
              <a:t>8 October </a:t>
            </a:r>
            <a:r>
              <a:rPr lang="en-US" sz="2800" spc="204" dirty="0">
                <a:solidFill>
                  <a:srgbClr val="FFFFFF"/>
                </a:solidFill>
                <a:latin typeface="Roboto"/>
                <a:cs typeface="Roboto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57D21-99A5-ECDD-F01B-D0888A91B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AC4555-9094-3EBD-2AB6-D8F36AB516E0}"/>
              </a:ext>
            </a:extLst>
          </p:cNvPr>
          <p:cNvSpPr txBox="1"/>
          <p:nvPr/>
        </p:nvSpPr>
        <p:spPr>
          <a:xfrm>
            <a:off x="571070" y="625475"/>
            <a:ext cx="16551871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r-Latn-ME" sz="3600" b="1" i="0" dirty="0">
                <a:solidFill>
                  <a:srgbClr val="1B2A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Electricity Integration Package: status of the transposition and verification</a:t>
            </a:r>
            <a:endParaRPr sz="3600" b="1" i="0" dirty="0">
              <a:solidFill>
                <a:srgbClr val="1B2A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4ECA14-CA1C-310C-219A-33E34E610C4C}"/>
              </a:ext>
            </a:extLst>
          </p:cNvPr>
          <p:cNvSpPr/>
          <p:nvPr/>
        </p:nvSpPr>
        <p:spPr>
          <a:xfrm>
            <a:off x="604634" y="1368240"/>
            <a:ext cx="1813903" cy="67856"/>
          </a:xfrm>
          <a:prstGeom prst="rect">
            <a:avLst/>
          </a:prstGeom>
          <a:solidFill>
            <a:srgbClr val="008B77"/>
          </a:solidFill>
          <a:ln w="6350">
            <a:solidFill>
              <a:srgbClr val="008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CB9482-BE10-EDB8-CC9B-D1C71E8CBE58}"/>
              </a:ext>
            </a:extLst>
          </p:cNvPr>
          <p:cNvSpPr txBox="1"/>
          <p:nvPr/>
        </p:nvSpPr>
        <p:spPr>
          <a:xfrm>
            <a:off x="599576" y="8689439"/>
            <a:ext cx="14432470" cy="3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2200" i="1" baseline="300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en-GB" sz="2200" i="1" baseline="300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designation is without prejudice to positions on status, and is in line with UNSCR 1244 and the ICJ Advisory Opinion on the Kosovo* declaration of independence</a:t>
            </a:r>
            <a:r>
              <a:rPr lang="sr-Latn-ME" sz="2000" i="1" baseline="300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GB" sz="2000" i="1" baseline="30000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1907FF7-D02E-C336-5A6B-EE830F269DAA}"/>
              </a:ext>
            </a:extLst>
          </p:cNvPr>
          <p:cNvSpPr txBox="1"/>
          <p:nvPr/>
        </p:nvSpPr>
        <p:spPr>
          <a:xfrm>
            <a:off x="15177801" y="3216275"/>
            <a:ext cx="4800600" cy="1021556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European Commission</a:t>
            </a: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’s opinion with recommendations communicated to Serbia on 14 May 2026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4C7C85-4F94-F47E-ECF9-797DC0A0A3E3}"/>
              </a:ext>
            </a:extLst>
          </p:cNvPr>
          <p:cNvSpPr txBox="1"/>
          <p:nvPr/>
        </p:nvSpPr>
        <p:spPr>
          <a:xfrm>
            <a:off x="15212625" y="4847431"/>
            <a:ext cx="4602663" cy="715089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European Commission is expected to issue an opinion by mid-</a:t>
            </a: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October.</a:t>
            </a:r>
            <a:endParaRPr lang="en-GB" i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20C41C-FCFF-B61C-505B-C980301C744F}"/>
              </a:ext>
            </a:extLst>
          </p:cNvPr>
          <p:cNvSpPr txBox="1"/>
          <p:nvPr/>
        </p:nvSpPr>
        <p:spPr>
          <a:xfrm>
            <a:off x="15218987" y="6066631"/>
            <a:ext cx="4800600" cy="1021556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GB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European Commission is expected to issue an opinion by </a:t>
            </a: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beginning of November.</a:t>
            </a:r>
            <a:endParaRPr lang="en-GB" i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942E332-11ED-F9E8-635E-798837A66448}"/>
              </a:ext>
            </a:extLst>
          </p:cNvPr>
          <p:cNvGrpSpPr/>
          <p:nvPr/>
        </p:nvGrpSpPr>
        <p:grpSpPr>
          <a:xfrm>
            <a:off x="15233650" y="2682875"/>
            <a:ext cx="3264433" cy="457886"/>
            <a:chOff x="509607" y="7374717"/>
            <a:chExt cx="3264433" cy="45788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4C9CEF-290D-AEDB-0A4D-3E3BF99AF476}"/>
                </a:ext>
              </a:extLst>
            </p:cNvPr>
            <p:cNvSpPr txBox="1"/>
            <p:nvPr/>
          </p:nvSpPr>
          <p:spPr>
            <a:xfrm>
              <a:off x="541635" y="7423980"/>
              <a:ext cx="3232405" cy="408623"/>
            </a:xfrm>
            <a:prstGeom prst="round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sr-Latn-ME" b="1" dirty="0">
                  <a:solidFill>
                    <a:srgbClr val="379E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Serbia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F10E3D5-FE74-92D0-7658-FA16FB9C857B}"/>
                </a:ext>
              </a:extLst>
            </p:cNvPr>
            <p:cNvCxnSpPr/>
            <p:nvPr/>
          </p:nvCxnSpPr>
          <p:spPr>
            <a:xfrm>
              <a:off x="509607" y="7374717"/>
              <a:ext cx="0" cy="450470"/>
            </a:xfrm>
            <a:prstGeom prst="line">
              <a:avLst/>
            </a:prstGeom>
            <a:ln w="38100">
              <a:solidFill>
                <a:srgbClr val="379E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D564A0C-E276-455C-391E-E0F43F70E348}"/>
              </a:ext>
            </a:extLst>
          </p:cNvPr>
          <p:cNvGrpSpPr/>
          <p:nvPr/>
        </p:nvGrpSpPr>
        <p:grpSpPr>
          <a:xfrm>
            <a:off x="15233650" y="4314025"/>
            <a:ext cx="2018782" cy="475171"/>
            <a:chOff x="509607" y="7374717"/>
            <a:chExt cx="3264433" cy="45047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1FD388-86FB-8C36-57BF-8883BF6B7DBF}"/>
                </a:ext>
              </a:extLst>
            </p:cNvPr>
            <p:cNvSpPr txBox="1"/>
            <p:nvPr/>
          </p:nvSpPr>
          <p:spPr>
            <a:xfrm>
              <a:off x="541636" y="7423980"/>
              <a:ext cx="3232404" cy="387381"/>
            </a:xfrm>
            <a:prstGeom prst="round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sr-Latn-ME" b="1" dirty="0">
                  <a:solidFill>
                    <a:srgbClr val="379E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Monetengro</a:t>
              </a: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A633322-F79B-1D49-3F4C-414D92561AD3}"/>
                </a:ext>
              </a:extLst>
            </p:cNvPr>
            <p:cNvCxnSpPr/>
            <p:nvPr/>
          </p:nvCxnSpPr>
          <p:spPr>
            <a:xfrm>
              <a:off x="509607" y="7374717"/>
              <a:ext cx="0" cy="450470"/>
            </a:xfrm>
            <a:prstGeom prst="line">
              <a:avLst/>
            </a:prstGeom>
            <a:ln w="38100">
              <a:solidFill>
                <a:srgbClr val="379E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83A018D-859A-0A39-BD91-32E8E17BA8AE}"/>
              </a:ext>
            </a:extLst>
          </p:cNvPr>
          <p:cNvGrpSpPr/>
          <p:nvPr/>
        </p:nvGrpSpPr>
        <p:grpSpPr>
          <a:xfrm>
            <a:off x="15279181" y="5609431"/>
            <a:ext cx="3264433" cy="457886"/>
            <a:chOff x="509607" y="7374717"/>
            <a:chExt cx="3264433" cy="45788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62843F9-18CF-F4FA-22CC-A9E43557ED65}"/>
                </a:ext>
              </a:extLst>
            </p:cNvPr>
            <p:cNvSpPr txBox="1"/>
            <p:nvPr/>
          </p:nvSpPr>
          <p:spPr>
            <a:xfrm>
              <a:off x="541635" y="7423980"/>
              <a:ext cx="3232405" cy="408623"/>
            </a:xfrm>
            <a:prstGeom prst="round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sr-Latn-ME" b="1" dirty="0">
                  <a:solidFill>
                    <a:srgbClr val="379E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Moldova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5B8E030-4E4B-A86D-3E38-D9FBD226E46A}"/>
                </a:ext>
              </a:extLst>
            </p:cNvPr>
            <p:cNvCxnSpPr/>
            <p:nvPr/>
          </p:nvCxnSpPr>
          <p:spPr>
            <a:xfrm>
              <a:off x="509607" y="7374717"/>
              <a:ext cx="0" cy="450470"/>
            </a:xfrm>
            <a:prstGeom prst="line">
              <a:avLst/>
            </a:prstGeom>
            <a:ln w="38100">
              <a:solidFill>
                <a:srgbClr val="379E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BB9B48A3-5A4D-9847-D8AA-99A40F8E14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114563"/>
              </p:ext>
            </p:extLst>
          </p:nvPr>
        </p:nvGraphicFramePr>
        <p:xfrm>
          <a:off x="648780" y="2375261"/>
          <a:ext cx="14419782" cy="6149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7891">
                  <a:extLst>
                    <a:ext uri="{9D8B030D-6E8A-4147-A177-3AD203B41FA5}">
                      <a16:colId xmlns:a16="http://schemas.microsoft.com/office/drawing/2014/main" val="2750619436"/>
                    </a:ext>
                  </a:extLst>
                </a:gridCol>
                <a:gridCol w="3672000">
                  <a:extLst>
                    <a:ext uri="{9D8B030D-6E8A-4147-A177-3AD203B41FA5}">
                      <a16:colId xmlns:a16="http://schemas.microsoft.com/office/drawing/2014/main" val="3562496777"/>
                    </a:ext>
                  </a:extLst>
                </a:gridCol>
                <a:gridCol w="3672000">
                  <a:extLst>
                    <a:ext uri="{9D8B030D-6E8A-4147-A177-3AD203B41FA5}">
                      <a16:colId xmlns:a16="http://schemas.microsoft.com/office/drawing/2014/main" val="1922083511"/>
                    </a:ext>
                  </a:extLst>
                </a:gridCol>
                <a:gridCol w="3537891">
                  <a:extLst>
                    <a:ext uri="{9D8B030D-6E8A-4147-A177-3AD203B41FA5}">
                      <a16:colId xmlns:a16="http://schemas.microsoft.com/office/drawing/2014/main" val="2414498963"/>
                    </a:ext>
                  </a:extLst>
                </a:gridCol>
              </a:tblGrid>
              <a:tr h="376907">
                <a:tc rowSpan="2">
                  <a:txBody>
                    <a:bodyPr/>
                    <a:lstStyle/>
                    <a:p>
                      <a:r>
                        <a:rPr lang="sr-Latn-M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EnC Countracting Party</a:t>
                      </a:r>
                      <a:endParaRPr lang="en-AT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EIP – status of incorporation into the national legislation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T" dirty="0"/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sr-Latn-ME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Status of verification of the compliant transposition</a:t>
                      </a:r>
                      <a:endParaRPr lang="en-AT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582289"/>
                  </a:ext>
                </a:extLst>
              </a:tr>
              <a:tr h="122494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A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Four legal acts from CEP (ED, ER; ACER and Risk-Preperedness) – adapted versions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A7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Five NC&amp;GL (FCA, CACM, EBGL, SOGL and ER NC) – adapted versions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A7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8A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40293"/>
                  </a:ext>
                </a:extLst>
              </a:tr>
              <a:tr h="659587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Albania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Law aimed to transpose adopted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NRA acts aimed to transpose adopted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i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 yet started</a:t>
                      </a:r>
                      <a:endParaRPr lang="en-AT" i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848131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Bosnia and Herzegovina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Law in the parliamentary procedure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pending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23A7F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 yet started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23A7F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148578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Georgia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en-AT" b="0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23A7F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N/A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23A7F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65073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Kosovo*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Laws adopted by the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pending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23A7F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 yet started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23A7F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104823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Moldova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i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 progress</a:t>
                      </a:r>
                      <a:endParaRPr lang="en-AT" b="1" i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499450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Montenegro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1" i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 progress</a:t>
                      </a:r>
                      <a:endParaRPr lang="en-AT" b="1" i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245787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North Macedonia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1" i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on hold</a:t>
                      </a:r>
                      <a:endParaRPr lang="en-AT" b="1" i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04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Serbia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full transposition notified to E</a:t>
                      </a:r>
                      <a:r>
                        <a:rPr lang="sr-Latn-ME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</a:t>
                      </a: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CS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1" i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EC issued an opinion with recommendations</a:t>
                      </a:r>
                      <a:endParaRPr lang="en-AT" b="1" i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52019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Ukraine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Law aimed to transpose adopted</a:t>
                      </a:r>
                      <a:endParaRPr lang="en-AT" b="1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pending</a:t>
                      </a:r>
                      <a:endParaRPr lang="en-AT" dirty="0"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223A7F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not yet started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23A7F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8971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DACBAD8-903B-951A-6C37-4D9C42EDB12D}"/>
              </a:ext>
            </a:extLst>
          </p:cNvPr>
          <p:cNvSpPr txBox="1"/>
          <p:nvPr/>
        </p:nvSpPr>
        <p:spPr>
          <a:xfrm>
            <a:off x="409265" y="9935290"/>
            <a:ext cx="15848215" cy="408623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sr-Latn-ME" dirty="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More information could be found on the electricity market integration webpage: </a:t>
            </a:r>
            <a:r>
              <a:rPr lang="sr-Latn-ME" dirty="0">
                <a:solidFill>
                  <a:srgbClr val="2C3A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https://www.energy-community.org/topics/electricity/market.html</a:t>
            </a:r>
            <a:r>
              <a:rPr lang="sr-Latn-ME" dirty="0">
                <a:solidFill>
                  <a:srgbClr val="2C3A7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dirty="0">
              <a:solidFill>
                <a:srgbClr val="2C3A76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CE25D1-6DC1-ACF2-572A-7271F5EC26DB}"/>
              </a:ext>
            </a:extLst>
          </p:cNvPr>
          <p:cNvSpPr txBox="1"/>
          <p:nvPr/>
        </p:nvSpPr>
        <p:spPr>
          <a:xfrm>
            <a:off x="15212625" y="7590631"/>
            <a:ext cx="4800600" cy="1719620"/>
          </a:xfrm>
          <a:prstGeom prst="round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verification process was formally intiated on 25 June 2026.</a:t>
            </a:r>
          </a:p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However, </a:t>
            </a:r>
            <a:r>
              <a:rPr lang="en-GB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verification process has been put on hold due to omissions identified during the review</a:t>
            </a:r>
            <a:r>
              <a:rPr lang="sr-Latn-ME" i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595EFC-C2FE-0C20-C69E-5E0395696709}"/>
              </a:ext>
            </a:extLst>
          </p:cNvPr>
          <p:cNvGrpSpPr/>
          <p:nvPr/>
        </p:nvGrpSpPr>
        <p:grpSpPr>
          <a:xfrm>
            <a:off x="15258156" y="7133431"/>
            <a:ext cx="3264433" cy="457886"/>
            <a:chOff x="509607" y="7374717"/>
            <a:chExt cx="3264433" cy="45788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F99A0D0-4F56-D2A3-5F10-845ADBF848F0}"/>
                </a:ext>
              </a:extLst>
            </p:cNvPr>
            <p:cNvSpPr txBox="1"/>
            <p:nvPr/>
          </p:nvSpPr>
          <p:spPr>
            <a:xfrm>
              <a:off x="541635" y="7423980"/>
              <a:ext cx="3232405" cy="408623"/>
            </a:xfrm>
            <a:prstGeom prst="round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sr-Latn-ME" b="1" dirty="0">
                  <a:solidFill>
                    <a:srgbClr val="379E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North Macedonia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3FB5839-C2FA-8869-A67F-CFAD5610F5CF}"/>
                </a:ext>
              </a:extLst>
            </p:cNvPr>
            <p:cNvCxnSpPr/>
            <p:nvPr/>
          </p:nvCxnSpPr>
          <p:spPr>
            <a:xfrm>
              <a:off x="509607" y="7374717"/>
              <a:ext cx="0" cy="450470"/>
            </a:xfrm>
            <a:prstGeom prst="line">
              <a:avLst/>
            </a:prstGeom>
            <a:ln w="38100">
              <a:solidFill>
                <a:srgbClr val="379E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948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EA2CB-8977-506C-764A-A9742C7CA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5A2C3A-85BE-4186-B9E2-28AD9553F02E}"/>
              </a:ext>
            </a:extLst>
          </p:cNvPr>
          <p:cNvSpPr txBox="1"/>
          <p:nvPr/>
        </p:nvSpPr>
        <p:spPr>
          <a:xfrm>
            <a:off x="571070" y="625475"/>
            <a:ext cx="16551871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sr-Latn-ME" sz="3600" b="1" dirty="0">
                <a:solidFill>
                  <a:srgbClr val="1B2A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Day-ahead and intraday markets in Contarcting Parties: snapshot</a:t>
            </a:r>
            <a:endParaRPr sz="3600" b="1" i="0" dirty="0">
              <a:solidFill>
                <a:srgbClr val="1B2A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077C3A-A396-41B3-8C30-7B8B11CEC4D0}"/>
              </a:ext>
            </a:extLst>
          </p:cNvPr>
          <p:cNvSpPr/>
          <p:nvPr/>
        </p:nvSpPr>
        <p:spPr>
          <a:xfrm>
            <a:off x="604634" y="1283696"/>
            <a:ext cx="1813903" cy="67856"/>
          </a:xfrm>
          <a:prstGeom prst="rect">
            <a:avLst/>
          </a:prstGeom>
          <a:solidFill>
            <a:srgbClr val="008B77"/>
          </a:solidFill>
          <a:ln w="6350">
            <a:solidFill>
              <a:srgbClr val="008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76E41BE3-3FC1-78A4-34A7-510CBBA8AF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364588"/>
              </p:ext>
            </p:extLst>
          </p:nvPr>
        </p:nvGraphicFramePr>
        <p:xfrm>
          <a:off x="620240" y="1565059"/>
          <a:ext cx="15543415" cy="8179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522">
                  <a:extLst>
                    <a:ext uri="{9D8B030D-6E8A-4147-A177-3AD203B41FA5}">
                      <a16:colId xmlns:a16="http://schemas.microsoft.com/office/drawing/2014/main" val="2750619436"/>
                    </a:ext>
                  </a:extLst>
                </a:gridCol>
                <a:gridCol w="1500633">
                  <a:extLst>
                    <a:ext uri="{9D8B030D-6E8A-4147-A177-3AD203B41FA5}">
                      <a16:colId xmlns:a16="http://schemas.microsoft.com/office/drawing/2014/main" val="3562496777"/>
                    </a:ext>
                  </a:extLst>
                </a:gridCol>
                <a:gridCol w="1500633">
                  <a:extLst>
                    <a:ext uri="{9D8B030D-6E8A-4147-A177-3AD203B41FA5}">
                      <a16:colId xmlns:a16="http://schemas.microsoft.com/office/drawing/2014/main" val="3462514759"/>
                    </a:ext>
                  </a:extLst>
                </a:gridCol>
                <a:gridCol w="1342672">
                  <a:extLst>
                    <a:ext uri="{9D8B030D-6E8A-4147-A177-3AD203B41FA5}">
                      <a16:colId xmlns:a16="http://schemas.microsoft.com/office/drawing/2014/main" val="2910647199"/>
                    </a:ext>
                  </a:extLst>
                </a:gridCol>
                <a:gridCol w="1863584">
                  <a:extLst>
                    <a:ext uri="{9D8B030D-6E8A-4147-A177-3AD203B41FA5}">
                      <a16:colId xmlns:a16="http://schemas.microsoft.com/office/drawing/2014/main" val="1922083511"/>
                    </a:ext>
                  </a:extLst>
                </a:gridCol>
                <a:gridCol w="1795522">
                  <a:extLst>
                    <a:ext uri="{9D8B030D-6E8A-4147-A177-3AD203B41FA5}">
                      <a16:colId xmlns:a16="http://schemas.microsoft.com/office/drawing/2014/main" val="2414498963"/>
                    </a:ext>
                  </a:extLst>
                </a:gridCol>
                <a:gridCol w="2053498">
                  <a:extLst>
                    <a:ext uri="{9D8B030D-6E8A-4147-A177-3AD203B41FA5}">
                      <a16:colId xmlns:a16="http://schemas.microsoft.com/office/drawing/2014/main" val="1700094842"/>
                    </a:ext>
                  </a:extLst>
                </a:gridCol>
                <a:gridCol w="1895829">
                  <a:extLst>
                    <a:ext uri="{9D8B030D-6E8A-4147-A177-3AD203B41FA5}">
                      <a16:colId xmlns:a16="http://schemas.microsoft.com/office/drawing/2014/main" val="2136491640"/>
                    </a:ext>
                  </a:extLst>
                </a:gridCol>
                <a:gridCol w="1795522">
                  <a:extLst>
                    <a:ext uri="{9D8B030D-6E8A-4147-A177-3AD203B41FA5}">
                      <a16:colId xmlns:a16="http://schemas.microsoft.com/office/drawing/2014/main" val="3284418368"/>
                    </a:ext>
                  </a:extLst>
                </a:gridCol>
              </a:tblGrid>
              <a:tr h="1321231"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EnC Contracting Party</a:t>
                      </a:r>
                      <a:endParaRPr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DAM operational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IDM operational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Operated by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DAM/IDM MTU</a:t>
                      </a:r>
                      <a:endParaRPr lang="en-AT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DAM GCT (local time)</a:t>
                      </a:r>
                      <a:endParaRPr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IDM GCT </a:t>
                      </a:r>
                    </a:p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(local time)</a:t>
                      </a:r>
                      <a:endParaRPr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DAM min&amp;max price limits</a:t>
                      </a:r>
                      <a:endParaRPr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r-Latn-ME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IDM min&amp;max price limits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A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40293"/>
                  </a:ext>
                </a:extLst>
              </a:tr>
              <a:tr h="659587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Albania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Apr-2023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Dec-2024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ALPEX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12:00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1: 15:00 D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2: 22:00 D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3: 10:00 D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-500 – 4.000 EUR/MWh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2</a:t>
                      </a:r>
                      <a:endParaRPr kumimoji="0" lang="en-AT" sz="1800" b="0" i="1" u="none" strike="noStrike" kern="0" cap="none" spc="0" normalizeH="0" baseline="3000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-9.999 – 9.999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848131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Bosnia and Herzegovina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7148578"/>
                  </a:ext>
                </a:extLst>
              </a:tr>
              <a:tr h="530769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Georgia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Jul-2024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Jul-2024</a:t>
                      </a:r>
                      <a:r>
                        <a:rPr lang="sr-Latn-ME" b="0" baseline="30000" dirty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</a:t>
                      </a:r>
                      <a:endParaRPr lang="en-AT" b="0" baseline="3000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GENEX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12:00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</a:t>
                      </a: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  <a:sym typeface="Wingdings" panose="05000000000000000000" pitchFamily="2" charset="2"/>
                        </a:rPr>
                        <a:t>:00 D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r-Latn-ME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-200 – 1.000 GEL/MWh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  <a:endParaRPr kumimoji="0" lang="sr-Latn-ME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-200 – 1.000 GEL/MWh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3</a:t>
                      </a:r>
                      <a:endParaRPr kumimoji="0" lang="sr-Latn-ME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565073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Kosovo*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Feb-2024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Dec-2024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ALPEX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12:00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1: 15:00 D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2: 22:00 D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CRIDA 3: 10:00 D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-500 – 4.000 EUR/MWh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4</a:t>
                      </a:r>
                      <a:endParaRPr kumimoji="0" lang="en-AT" sz="1800" b="0" i="1" u="none" strike="noStrike" kern="0" cap="none" spc="0" normalizeH="0" baseline="3000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-9.999 – 9.999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2104823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Moldova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Dec-2025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Dec-2025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OPEM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kumimoji="0" lang="en-AT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9:30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H-90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 </a:t>
                      </a: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– 51.000 MDL/MWh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5</a:t>
                      </a:r>
                      <a:endParaRPr lang="en-AT" b="0" i="1" baseline="3000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 </a:t>
                      </a: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– 75.000 MDL/MWh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</a:t>
                      </a:r>
                      <a:endParaRPr lang="en-AT" b="0" i="1" baseline="30000" dirty="0"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499450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Montenegro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Apr-2023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MEPX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kumimoji="0" lang="en-AT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10:15 D-1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 </a:t>
                      </a: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– 2.000 EUR/MWh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245787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North Macedonia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May 2023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May-2025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MEMO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kumimoji="0" lang="en-AT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10:35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H-60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0,1 – 1.000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0,1 – 9.999,99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5404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Serbia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Feb-2016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Jul-2023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SEEPEX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kumimoji="0" lang="en-AT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11:00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H-60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-500 – 4.000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-9.999,99 – 9.999,99 EUR/MWh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052019"/>
                  </a:ext>
                </a:extLst>
              </a:tr>
              <a:tr h="434680">
                <a:tc>
                  <a:txBody>
                    <a:bodyPr/>
                    <a:lstStyle/>
                    <a:p>
                      <a:pPr algn="l" rtl="0"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800" b="1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Ukraine</a:t>
                      </a:r>
                      <a:r>
                        <a:rPr lang="en-GB" sz="1800" b="0" i="0" dirty="0"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 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Jul-2019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Yes, since Jul-2019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Market Operator</a:t>
                      </a:r>
                      <a:endParaRPr lang="en-AT" b="0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60-min</a:t>
                      </a:r>
                      <a:endParaRPr kumimoji="0" lang="en-AT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12:00 D-1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b="0" i="1" dirty="0">
                          <a:solidFill>
                            <a:srgbClr val="191919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H-60</a:t>
                      </a:r>
                      <a:endParaRPr lang="en-AT" b="0" i="1" dirty="0">
                        <a:solidFill>
                          <a:srgbClr val="19191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fontAlgn="base" latinLnBrk="0"/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191919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 – 15.000 UAH/MWh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  <a:endParaRPr kumimoji="0" lang="en-AT" sz="1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/>
                      <a:r>
                        <a:rPr kumimoji="0" lang="sr-Latn-ME" sz="1800" b="0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91919"/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10 – 15.000 UAH/MWh</a:t>
                      </a:r>
                      <a:r>
                        <a:rPr kumimoji="0" lang="sr-Latn-ME" sz="1800" b="0" i="1" u="none" strike="noStrike" kern="0" cap="none" spc="0" normalizeH="0" baseline="30000" noProof="0" dirty="0">
                          <a:ln>
                            <a:noFill/>
                          </a:ln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7</a:t>
                      </a:r>
                      <a:endParaRPr kumimoji="0" lang="en-AT" sz="1800" b="0" i="1" u="none" strike="noStrike" kern="0" cap="none" spc="0" normalizeH="0" baseline="30000" noProof="0" dirty="0">
                        <a:ln>
                          <a:noFill/>
                        </a:ln>
                        <a:solidFill>
                          <a:schemeClr val="tx1">
                            <a:lumMod val="60000"/>
                            <a:lumOff val="40000"/>
                          </a:schemeClr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89717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53F29C4-92DE-5F33-1E44-CE291541FC3E}"/>
              </a:ext>
            </a:extLst>
          </p:cNvPr>
          <p:cNvSpPr txBox="1"/>
          <p:nvPr/>
        </p:nvSpPr>
        <p:spPr>
          <a:xfrm>
            <a:off x="494870" y="9912945"/>
            <a:ext cx="72711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Temporarily suspended </a:t>
            </a:r>
            <a:r>
              <a:rPr lang="en-AT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</a:t>
            </a:r>
            <a:r>
              <a:rPr lang="en-AT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October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2026</a:t>
            </a:r>
            <a:r>
              <a:rPr lang="en-AT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until 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July</a:t>
            </a:r>
            <a:r>
              <a:rPr lang="en-AT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2027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Thre</a:t>
            </a:r>
            <a:r>
              <a:rPr lang="en-GB" sz="1600" i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sholds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 second auction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-50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900 EUR/MWh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approx. -68 – 338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EUR/MWh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9F873-0E14-B15A-28FA-5B7499060598}"/>
              </a:ext>
            </a:extLst>
          </p:cNvPr>
          <p:cNvSpPr txBox="1"/>
          <p:nvPr/>
        </p:nvSpPr>
        <p:spPr>
          <a:xfrm>
            <a:off x="6494059" y="9912945"/>
            <a:ext cx="72711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lang="sr-Latn-ME" sz="1600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Thre</a:t>
            </a:r>
            <a:r>
              <a:rPr lang="en-GB" sz="1600" i="1" dirty="0" err="1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sholds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 second auction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0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– 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900 EUR/MWh</a:t>
            </a:r>
            <a:endParaRPr lang="sr-Latn-ME" sz="1600" i="1" baseline="30000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approx. 0 – 2.534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EUR/MWh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approx. 0 –3.726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EUR/MWh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90D2A6-46F7-CB72-1B0B-128946DEC536}"/>
              </a:ext>
            </a:extLst>
          </p:cNvPr>
          <p:cNvSpPr txBox="1"/>
          <p:nvPr/>
        </p:nvSpPr>
        <p:spPr>
          <a:xfrm>
            <a:off x="11728450" y="9912945"/>
            <a:ext cx="7271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1600" b="1" i="1" baseline="30000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r>
            <a:r>
              <a:rPr lang="sr-Latn-ME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approx. 0,2 – 296</a:t>
            </a:r>
            <a:r>
              <a:rPr lang="en-GB" sz="1600" i="1" dirty="0">
                <a:solidFill>
                  <a:schemeClr val="tx1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EUR/MWh</a:t>
            </a:r>
            <a:endParaRPr lang="sr-Latn-ME" sz="1600" i="1" dirty="0">
              <a:solidFill>
                <a:schemeClr val="tx1">
                  <a:lumMod val="60000"/>
                  <a:lumOff val="4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01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09600" y="508000"/>
            <a:ext cx="165100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223A7F"/>
                </a:solidFill>
                <a:latin typeface="Roboto"/>
              </a:rPr>
              <a:t>The Q1 shock eased, but price </a:t>
            </a:r>
            <a:r>
              <a:rPr lang="en-GB" sz="4000" b="1" dirty="0">
                <a:solidFill>
                  <a:srgbClr val="223A7F"/>
                </a:solidFill>
                <a:latin typeface="Roboto"/>
              </a:rPr>
              <a:t>separation returned</a:t>
            </a:r>
            <a:endParaRPr sz="4000" b="1" dirty="0">
              <a:solidFill>
                <a:srgbClr val="223A7F"/>
              </a:solidFill>
              <a:latin typeface="Roboto"/>
            </a:endParaRPr>
          </a:p>
        </p:txBody>
      </p:sp>
      <p:sp>
        <p:nvSpPr>
          <p:cNvPr id="3" name="Period line"/>
          <p:cNvSpPr txBox="1"/>
          <p:nvPr/>
        </p:nvSpPr>
        <p:spPr>
          <a:xfrm>
            <a:off x="604634" y="1616075"/>
            <a:ext cx="165100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dirty="0">
                <a:solidFill>
                  <a:srgbClr val="008B77"/>
                </a:solidFill>
                <a:latin typeface="Roboto"/>
              </a:rPr>
              <a:t>1 Jan to 27 Sep 2026 vs same period 2025</a:t>
            </a:r>
          </a:p>
        </p:txBody>
      </p:sp>
      <p:sp>
        <p:nvSpPr>
          <p:cNvPr id="4" name="Takeaway"/>
          <p:cNvSpPr txBox="1"/>
          <p:nvPr/>
        </p:nvSpPr>
        <p:spPr>
          <a:xfrm>
            <a:off x="604634" y="2115694"/>
            <a:ext cx="16510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600" b="1" dirty="0">
                <a:solidFill>
                  <a:srgbClr val="1B2A4E"/>
                </a:solidFill>
                <a:latin typeface="Roboto"/>
              </a:rPr>
              <a:t>Price spreads were far more frequent than in 2025, and the Q2 recovery was not sustained</a:t>
            </a:r>
            <a:r>
              <a:rPr sz="2600" b="1" dirty="0">
                <a:solidFill>
                  <a:srgbClr val="1B2A4E"/>
                </a:solidFill>
                <a:latin typeface="Roboto"/>
              </a:rPr>
              <a:t>.</a:t>
            </a:r>
          </a:p>
        </p:txBody>
      </p:sp>
      <p:sp>
        <p:nvSpPr>
          <p:cNvPr id="5" name="Chart caption"/>
          <p:cNvSpPr txBox="1"/>
          <p:nvPr/>
        </p:nvSpPr>
        <p:spPr>
          <a:xfrm>
            <a:off x="609600" y="2736278"/>
            <a:ext cx="188849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dirty="0">
                <a:solidFill>
                  <a:srgbClr val="52514E"/>
                </a:solidFill>
                <a:latin typeface="Roboto"/>
              </a:rPr>
              <a:t>Share of hours with a price </a:t>
            </a:r>
            <a:r>
              <a:rPr lang="en-GB" sz="2000" b="0" dirty="0">
                <a:solidFill>
                  <a:srgbClr val="52514E"/>
                </a:solidFill>
                <a:latin typeface="Roboto"/>
              </a:rPr>
              <a:t>spread</a:t>
            </a:r>
            <a:r>
              <a:rPr sz="2000" b="0" dirty="0">
                <a:solidFill>
                  <a:srgbClr val="52514E"/>
                </a:solidFill>
                <a:latin typeface="Roboto"/>
              </a:rPr>
              <a:t> above 20 EUR/MWh, by month, 8 borders between the Western Balkans and the EU</a:t>
            </a:r>
            <a:r>
              <a:rPr sz="2000" b="0" dirty="0">
                <a:solidFill>
                  <a:srgbClr val="B9B7AE"/>
                </a:solidFill>
                <a:latin typeface="Roboto"/>
              </a:rPr>
              <a:t>        ■ </a:t>
            </a:r>
            <a:r>
              <a:rPr sz="2000" b="0" dirty="0">
                <a:solidFill>
                  <a:srgbClr val="52514E"/>
                </a:solidFill>
                <a:latin typeface="Roboto"/>
              </a:rPr>
              <a:t>2025</a:t>
            </a:r>
            <a:r>
              <a:rPr sz="2000" b="0" dirty="0">
                <a:solidFill>
                  <a:srgbClr val="223A7F"/>
                </a:solidFill>
                <a:latin typeface="Roboto"/>
              </a:rPr>
              <a:t>      ■ </a:t>
            </a:r>
            <a:r>
              <a:rPr sz="2000" b="1" dirty="0">
                <a:solidFill>
                  <a:srgbClr val="52514E"/>
                </a:solidFill>
                <a:latin typeface="Roboto"/>
              </a:rPr>
              <a:t>2026</a:t>
            </a:r>
          </a:p>
        </p:txBody>
      </p:sp>
      <p:pic>
        <p:nvPicPr>
          <p:cNvPr id="6" name="Chart monthly price gaps" descr="final_refresh_slide3_price_gaps.svg (1 Jan to 27 Sep refresh)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0850" y="3455685"/>
            <a:ext cx="18461372" cy="6454775"/>
          </a:xfrm>
          <a:prstGeom prst="rect">
            <a:avLst/>
          </a:prstGeom>
        </p:spPr>
      </p:pic>
      <p:sp>
        <p:nvSpPr>
          <p:cNvPr id="7" name="Footnote"/>
          <p:cNvSpPr txBox="1"/>
          <p:nvPr/>
        </p:nvSpPr>
        <p:spPr>
          <a:xfrm>
            <a:off x="609600" y="10083800"/>
            <a:ext cx="12954000" cy="66040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76746E"/>
                </a:solidFill>
                <a:latin typeface="Roboto"/>
              </a:rPr>
              <a:t>Source: ENTSO</a:t>
            </a:r>
            <a:r>
              <a:rPr lang="en-GB" sz="1400" b="0" dirty="0">
                <a:solidFill>
                  <a:srgbClr val="76746E"/>
                </a:solidFill>
                <a:latin typeface="Roboto"/>
              </a:rPr>
              <a:t>-</a:t>
            </a:r>
            <a:r>
              <a:rPr sz="1400" b="0" dirty="0">
                <a:solidFill>
                  <a:srgbClr val="76746E"/>
                </a:solidFill>
                <a:latin typeface="Roboto"/>
              </a:rPr>
              <a:t>E Transparency Platform. Energy Community Secretariat calculations.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76746E"/>
                </a:solidFill>
                <a:latin typeface="Roboto"/>
              </a:rPr>
              <a:t>Hourly day ahead prices on each actual border. 1 to 27 Sep is a partial month.</a:t>
            </a:r>
            <a:r>
              <a:rPr lang="en-GB" sz="1400" b="0" dirty="0">
                <a:solidFill>
                  <a:srgbClr val="76746E"/>
                </a:solidFill>
                <a:latin typeface="Roboto"/>
              </a:rPr>
              <a:t> 20 EUR/MWh is an analytical threshold, not a profitability benchmark.</a:t>
            </a:r>
            <a:endParaRPr sz="1400" b="0" dirty="0">
              <a:solidFill>
                <a:srgbClr val="76746E"/>
              </a:solidFill>
              <a:latin typeface="Roboto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9C9579-D80F-8901-8133-F4F6C80C2098}"/>
              </a:ext>
            </a:extLst>
          </p:cNvPr>
          <p:cNvSpPr/>
          <p:nvPr/>
        </p:nvSpPr>
        <p:spPr>
          <a:xfrm>
            <a:off x="604634" y="1368240"/>
            <a:ext cx="1813903" cy="67856"/>
          </a:xfrm>
          <a:prstGeom prst="rect">
            <a:avLst/>
          </a:prstGeom>
          <a:solidFill>
            <a:srgbClr val="008B77"/>
          </a:solidFill>
          <a:ln w="6350">
            <a:solidFill>
              <a:srgbClr val="008B7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0"/>
            <a:ext cx="20104696" cy="11309127"/>
            <a:chOff x="-1" y="0"/>
            <a:chExt cx="20104696" cy="11309127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1" y="0"/>
              <a:ext cx="20104100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161720" y="10963687"/>
              <a:ext cx="942975" cy="345440"/>
            </a:xfrm>
            <a:custGeom>
              <a:avLst/>
              <a:gdLst/>
              <a:ahLst/>
              <a:cxnLst/>
              <a:rect l="l" t="t" r="r" b="b"/>
              <a:pathLst>
                <a:path w="942975" h="345440">
                  <a:moveTo>
                    <a:pt x="0" y="344869"/>
                  </a:moveTo>
                  <a:lnTo>
                    <a:pt x="942379" y="344869"/>
                  </a:lnTo>
                  <a:lnTo>
                    <a:pt x="942379" y="0"/>
                  </a:lnTo>
                  <a:lnTo>
                    <a:pt x="0" y="0"/>
                  </a:lnTo>
                  <a:lnTo>
                    <a:pt x="0" y="344869"/>
                  </a:lnTo>
                  <a:close/>
                </a:path>
              </a:pathLst>
            </a:custGeom>
            <a:solidFill>
              <a:srgbClr val="2F3B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9329566"/>
              <a:ext cx="19161760" cy="1979295"/>
            </a:xfrm>
            <a:custGeom>
              <a:avLst/>
              <a:gdLst/>
              <a:ahLst/>
              <a:cxnLst/>
              <a:rect l="l" t="t" r="r" b="b"/>
              <a:pathLst>
                <a:path w="19161760" h="1979295">
                  <a:moveTo>
                    <a:pt x="19161710" y="0"/>
                  </a:moveTo>
                  <a:lnTo>
                    <a:pt x="17359021" y="0"/>
                  </a:lnTo>
                  <a:lnTo>
                    <a:pt x="17359021" y="1626920"/>
                  </a:lnTo>
                  <a:lnTo>
                    <a:pt x="0" y="1626920"/>
                  </a:lnTo>
                  <a:lnTo>
                    <a:pt x="0" y="1978990"/>
                  </a:lnTo>
                  <a:lnTo>
                    <a:pt x="17359021" y="1978990"/>
                  </a:lnTo>
                  <a:lnTo>
                    <a:pt x="18407812" y="1978990"/>
                  </a:lnTo>
                  <a:lnTo>
                    <a:pt x="19161710" y="1978990"/>
                  </a:lnTo>
                  <a:lnTo>
                    <a:pt x="19161710" y="0"/>
                  </a:lnTo>
                  <a:close/>
                </a:path>
              </a:pathLst>
            </a:custGeom>
            <a:solidFill>
              <a:srgbClr val="3A9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110020" y="5"/>
              <a:ext cx="6994525" cy="6984365"/>
            </a:xfrm>
            <a:custGeom>
              <a:avLst/>
              <a:gdLst/>
              <a:ahLst/>
              <a:cxnLst/>
              <a:rect l="l" t="t" r="r" b="b"/>
              <a:pathLst>
                <a:path w="6994525" h="6984365">
                  <a:moveTo>
                    <a:pt x="1569224" y="2007082"/>
                  </a:moveTo>
                  <a:lnTo>
                    <a:pt x="1056906" y="1859026"/>
                  </a:lnTo>
                  <a:lnTo>
                    <a:pt x="791311" y="1434147"/>
                  </a:lnTo>
                  <a:lnTo>
                    <a:pt x="542861" y="1793278"/>
                  </a:lnTo>
                  <a:lnTo>
                    <a:pt x="0" y="1810537"/>
                  </a:lnTo>
                  <a:lnTo>
                    <a:pt x="386054" y="2198332"/>
                  </a:lnTo>
                  <a:lnTo>
                    <a:pt x="320700" y="2667063"/>
                  </a:lnTo>
                  <a:lnTo>
                    <a:pt x="820686" y="2513457"/>
                  </a:lnTo>
                  <a:lnTo>
                    <a:pt x="1315872" y="2766085"/>
                  </a:lnTo>
                  <a:lnTo>
                    <a:pt x="1229474" y="2294928"/>
                  </a:lnTo>
                  <a:lnTo>
                    <a:pt x="1569224" y="2007082"/>
                  </a:lnTo>
                  <a:close/>
                </a:path>
                <a:path w="6994525" h="6984365">
                  <a:moveTo>
                    <a:pt x="1737563" y="326758"/>
                  </a:moveTo>
                  <a:lnTo>
                    <a:pt x="1225410" y="154813"/>
                  </a:lnTo>
                  <a:lnTo>
                    <a:pt x="1126274" y="0"/>
                  </a:lnTo>
                  <a:lnTo>
                    <a:pt x="757809" y="0"/>
                  </a:lnTo>
                  <a:lnTo>
                    <a:pt x="711936" y="60337"/>
                  </a:lnTo>
                  <a:lnTo>
                    <a:pt x="170091" y="42481"/>
                  </a:lnTo>
                  <a:lnTo>
                    <a:pt x="557745" y="432943"/>
                  </a:lnTo>
                  <a:lnTo>
                    <a:pt x="495274" y="871435"/>
                  </a:lnTo>
                  <a:lnTo>
                    <a:pt x="993521" y="757809"/>
                  </a:lnTo>
                  <a:lnTo>
                    <a:pt x="1489329" y="1027468"/>
                  </a:lnTo>
                  <a:lnTo>
                    <a:pt x="1400251" y="577164"/>
                  </a:lnTo>
                  <a:lnTo>
                    <a:pt x="1737563" y="326758"/>
                  </a:lnTo>
                  <a:close/>
                </a:path>
                <a:path w="6994525" h="6984365">
                  <a:moveTo>
                    <a:pt x="2270391" y="3860101"/>
                  </a:moveTo>
                  <a:lnTo>
                    <a:pt x="1787410" y="3742436"/>
                  </a:lnTo>
                  <a:lnTo>
                    <a:pt x="1528508" y="3324631"/>
                  </a:lnTo>
                  <a:lnTo>
                    <a:pt x="1305394" y="3709263"/>
                  </a:lnTo>
                  <a:lnTo>
                    <a:pt x="799287" y="3763048"/>
                  </a:lnTo>
                  <a:lnTo>
                    <a:pt x="1169301" y="4134193"/>
                  </a:lnTo>
                  <a:lnTo>
                    <a:pt x="1120368" y="4617517"/>
                  </a:lnTo>
                  <a:lnTo>
                    <a:pt x="1582940" y="4427880"/>
                  </a:lnTo>
                  <a:lnTo>
                    <a:pt x="2051812" y="4653864"/>
                  </a:lnTo>
                  <a:lnTo>
                    <a:pt x="1959470" y="4177449"/>
                  </a:lnTo>
                  <a:lnTo>
                    <a:pt x="2270391" y="3860101"/>
                  </a:lnTo>
                  <a:close/>
                </a:path>
                <a:path w="6994525" h="6984365">
                  <a:moveTo>
                    <a:pt x="3678821" y="5421452"/>
                  </a:moveTo>
                  <a:lnTo>
                    <a:pt x="3251949" y="5332006"/>
                  </a:lnTo>
                  <a:lnTo>
                    <a:pt x="3007093" y="4940554"/>
                  </a:lnTo>
                  <a:lnTo>
                    <a:pt x="2830753" y="5324411"/>
                  </a:lnTo>
                  <a:lnTo>
                    <a:pt x="2393962" y="5401996"/>
                  </a:lnTo>
                  <a:lnTo>
                    <a:pt x="2732443" y="5741505"/>
                  </a:lnTo>
                  <a:lnTo>
                    <a:pt x="2712682" y="6209246"/>
                  </a:lnTo>
                  <a:lnTo>
                    <a:pt x="3105289" y="6004280"/>
                  </a:lnTo>
                  <a:lnTo>
                    <a:pt x="3523513" y="6199327"/>
                  </a:lnTo>
                  <a:lnTo>
                    <a:pt x="3421684" y="5744070"/>
                  </a:lnTo>
                  <a:lnTo>
                    <a:pt x="3678821" y="5421452"/>
                  </a:lnTo>
                  <a:close/>
                </a:path>
                <a:path w="6994525" h="6984365">
                  <a:moveTo>
                    <a:pt x="5445239" y="6249733"/>
                  </a:moveTo>
                  <a:lnTo>
                    <a:pt x="5089004" y="6180290"/>
                  </a:lnTo>
                  <a:lnTo>
                    <a:pt x="4866271" y="5832513"/>
                  </a:lnTo>
                  <a:lnTo>
                    <a:pt x="4743031" y="6184874"/>
                  </a:lnTo>
                  <a:lnTo>
                    <a:pt x="4390428" y="6266586"/>
                  </a:lnTo>
                  <a:lnTo>
                    <a:pt x="4685995" y="6563500"/>
                  </a:lnTo>
                  <a:lnTo>
                    <a:pt x="4696015" y="6984073"/>
                  </a:lnTo>
                  <a:lnTo>
                    <a:pt x="5005463" y="6790614"/>
                  </a:lnTo>
                  <a:lnTo>
                    <a:pt x="5358930" y="6955968"/>
                  </a:lnTo>
                  <a:lnTo>
                    <a:pt x="5250840" y="6548247"/>
                  </a:lnTo>
                  <a:lnTo>
                    <a:pt x="5445239" y="6249733"/>
                  </a:lnTo>
                  <a:close/>
                </a:path>
                <a:path w="6994525" h="6984365">
                  <a:moveTo>
                    <a:pt x="6994068" y="6206350"/>
                  </a:moveTo>
                  <a:lnTo>
                    <a:pt x="6846417" y="6175959"/>
                  </a:lnTo>
                  <a:lnTo>
                    <a:pt x="6652260" y="5882208"/>
                  </a:lnTo>
                  <a:lnTo>
                    <a:pt x="6573914" y="6179769"/>
                  </a:lnTo>
                  <a:lnTo>
                    <a:pt x="6301575" y="6248387"/>
                  </a:lnTo>
                  <a:lnTo>
                    <a:pt x="6549326" y="6497968"/>
                  </a:lnTo>
                  <a:lnTo>
                    <a:pt x="6579590" y="6849897"/>
                  </a:lnTo>
                  <a:lnTo>
                    <a:pt x="6812318" y="6689141"/>
                  </a:lnTo>
                  <a:lnTo>
                    <a:pt x="6994068" y="6777698"/>
                  </a:lnTo>
                  <a:lnTo>
                    <a:pt x="6994068" y="6689141"/>
                  </a:lnTo>
                  <a:lnTo>
                    <a:pt x="6994068" y="6488912"/>
                  </a:lnTo>
                  <a:lnTo>
                    <a:pt x="6993229" y="6486207"/>
                  </a:lnTo>
                  <a:lnTo>
                    <a:pt x="6994068" y="6484683"/>
                  </a:lnTo>
                  <a:lnTo>
                    <a:pt x="6994068" y="6206350"/>
                  </a:lnTo>
                  <a:close/>
                </a:path>
              </a:pathLst>
            </a:custGeom>
            <a:solidFill>
              <a:srgbClr val="3A9F5F">
                <a:alpha val="1199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825257" y="4538196"/>
            <a:ext cx="12457430" cy="2571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7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YOU!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0" y="10130939"/>
            <a:ext cx="17359630" cy="56261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589915">
              <a:lnSpc>
                <a:spcPct val="100000"/>
              </a:lnSpc>
              <a:spcBef>
                <a:spcPts val="475"/>
              </a:spcBef>
            </a:pP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Energy</a:t>
            </a:r>
            <a:r>
              <a:rPr sz="1450" spc="-5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Community</a:t>
            </a:r>
            <a:r>
              <a:rPr sz="1450" spc="-5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Secretariat</a:t>
            </a:r>
            <a:endParaRPr sz="1450">
              <a:latin typeface="Roboto"/>
              <a:cs typeface="Roboto"/>
            </a:endParaRPr>
          </a:p>
          <a:p>
            <a:pPr marL="589915">
              <a:lnSpc>
                <a:spcPct val="100000"/>
              </a:lnSpc>
              <a:spcBef>
                <a:spcPts val="370"/>
              </a:spcBef>
            </a:pP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Am</a:t>
            </a:r>
            <a:r>
              <a:rPr sz="1450" spc="-4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Hof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4,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Level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5,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1010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dirty="0">
                <a:solidFill>
                  <a:srgbClr val="FFFFFF"/>
                </a:solidFill>
                <a:latin typeface="Roboto"/>
                <a:cs typeface="Roboto"/>
              </a:rPr>
              <a:t>Vienna,</a:t>
            </a:r>
            <a:r>
              <a:rPr sz="1450" spc="-4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Roboto"/>
                <a:cs typeface="Roboto"/>
              </a:rPr>
              <a:t>Austria</a:t>
            </a:r>
            <a:endParaRPr sz="1450">
              <a:latin typeface="Roboto"/>
              <a:cs typeface="Robo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90218" y="9548372"/>
            <a:ext cx="18271490" cy="1223010"/>
            <a:chOff x="590218" y="9548372"/>
            <a:chExt cx="18271490" cy="1223010"/>
          </a:xfrm>
        </p:grpSpPr>
        <p:sp>
          <p:nvSpPr>
            <p:cNvPr id="15" name="object 15"/>
            <p:cNvSpPr/>
            <p:nvPr/>
          </p:nvSpPr>
          <p:spPr>
            <a:xfrm>
              <a:off x="1173941" y="955251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5706" y="265636"/>
                  </a:lnTo>
                  <a:lnTo>
                    <a:pt x="21962" y="311119"/>
                  </a:lnTo>
                  <a:lnTo>
                    <a:pt x="47470" y="351241"/>
                  </a:lnTo>
                  <a:lnTo>
                    <a:pt x="80933" y="384704"/>
                  </a:lnTo>
                  <a:lnTo>
                    <a:pt x="121055" y="410212"/>
                  </a:lnTo>
                  <a:lnTo>
                    <a:pt x="166539" y="426468"/>
                  </a:lnTo>
                  <a:lnTo>
                    <a:pt x="216087" y="432175"/>
                  </a:lnTo>
                  <a:lnTo>
                    <a:pt x="265632" y="426468"/>
                  </a:lnTo>
                  <a:lnTo>
                    <a:pt x="311115" y="410212"/>
                  </a:lnTo>
                  <a:lnTo>
                    <a:pt x="351237" y="384704"/>
                  </a:lnTo>
                  <a:lnTo>
                    <a:pt x="384701" y="351241"/>
                  </a:lnTo>
                  <a:lnTo>
                    <a:pt x="410211" y="311119"/>
                  </a:lnTo>
                  <a:lnTo>
                    <a:pt x="426468" y="265636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5880" y="9711887"/>
              <a:ext cx="165534" cy="17480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265313" y="9631267"/>
              <a:ext cx="61594" cy="255904"/>
            </a:xfrm>
            <a:custGeom>
              <a:avLst/>
              <a:gdLst/>
              <a:ahLst/>
              <a:cxnLst/>
              <a:rect l="l" t="t" r="r" b="b"/>
              <a:pathLst>
                <a:path w="61594" h="255904">
                  <a:moveTo>
                    <a:pt x="57200" y="85267"/>
                  </a:moveTo>
                  <a:lnTo>
                    <a:pt x="4076" y="85267"/>
                  </a:lnTo>
                  <a:lnTo>
                    <a:pt x="4076" y="86537"/>
                  </a:lnTo>
                  <a:lnTo>
                    <a:pt x="4064" y="170357"/>
                  </a:lnTo>
                  <a:lnTo>
                    <a:pt x="4064" y="254177"/>
                  </a:lnTo>
                  <a:lnTo>
                    <a:pt x="4089" y="255447"/>
                  </a:lnTo>
                  <a:lnTo>
                    <a:pt x="57010" y="255447"/>
                  </a:lnTo>
                  <a:lnTo>
                    <a:pt x="57010" y="254177"/>
                  </a:lnTo>
                  <a:lnTo>
                    <a:pt x="57200" y="254177"/>
                  </a:lnTo>
                  <a:lnTo>
                    <a:pt x="57200" y="170357"/>
                  </a:lnTo>
                  <a:lnTo>
                    <a:pt x="57200" y="86537"/>
                  </a:lnTo>
                  <a:lnTo>
                    <a:pt x="57200" y="85267"/>
                  </a:lnTo>
                  <a:close/>
                </a:path>
                <a:path w="61594" h="255904">
                  <a:moveTo>
                    <a:pt x="61404" y="30556"/>
                  </a:moveTo>
                  <a:lnTo>
                    <a:pt x="58966" y="18719"/>
                  </a:lnTo>
                  <a:lnTo>
                    <a:pt x="52374" y="9004"/>
                  </a:lnTo>
                  <a:lnTo>
                    <a:pt x="42621" y="2425"/>
                  </a:lnTo>
                  <a:lnTo>
                    <a:pt x="30746" y="0"/>
                  </a:lnTo>
                  <a:lnTo>
                    <a:pt x="18808" y="2438"/>
                  </a:lnTo>
                  <a:lnTo>
                    <a:pt x="9017" y="9067"/>
                  </a:lnTo>
                  <a:lnTo>
                    <a:pt x="2400" y="18872"/>
                  </a:lnTo>
                  <a:lnTo>
                    <a:pt x="0" y="30822"/>
                  </a:lnTo>
                  <a:lnTo>
                    <a:pt x="2463" y="42646"/>
                  </a:lnTo>
                  <a:lnTo>
                    <a:pt x="9080" y="52374"/>
                  </a:lnTo>
                  <a:lnTo>
                    <a:pt x="18834" y="58966"/>
                  </a:lnTo>
                  <a:lnTo>
                    <a:pt x="30683" y="61391"/>
                  </a:lnTo>
                  <a:lnTo>
                    <a:pt x="42646" y="58953"/>
                  </a:lnTo>
                  <a:lnTo>
                    <a:pt x="52412" y="52336"/>
                  </a:lnTo>
                  <a:lnTo>
                    <a:pt x="59004" y="42545"/>
                  </a:lnTo>
                  <a:lnTo>
                    <a:pt x="61404" y="30556"/>
                  </a:lnTo>
                  <a:close/>
                </a:path>
              </a:pathLst>
            </a:custGeom>
            <a:solidFill>
              <a:srgbClr val="F9F9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0218" y="9552515"/>
              <a:ext cx="432434" cy="432434"/>
            </a:xfrm>
            <a:custGeom>
              <a:avLst/>
              <a:gdLst/>
              <a:ahLst/>
              <a:cxnLst/>
              <a:rect l="l" t="t" r="r" b="b"/>
              <a:pathLst>
                <a:path w="432434" h="432434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5706" y="265636"/>
                  </a:lnTo>
                  <a:lnTo>
                    <a:pt x="21962" y="311119"/>
                  </a:lnTo>
                  <a:lnTo>
                    <a:pt x="47470" y="351241"/>
                  </a:lnTo>
                  <a:lnTo>
                    <a:pt x="80933" y="384704"/>
                  </a:lnTo>
                  <a:lnTo>
                    <a:pt x="121055" y="410212"/>
                  </a:lnTo>
                  <a:lnTo>
                    <a:pt x="166539" y="426468"/>
                  </a:lnTo>
                  <a:lnTo>
                    <a:pt x="216087" y="432175"/>
                  </a:lnTo>
                  <a:lnTo>
                    <a:pt x="265632" y="426468"/>
                  </a:lnTo>
                  <a:lnTo>
                    <a:pt x="311115" y="410212"/>
                  </a:lnTo>
                  <a:lnTo>
                    <a:pt x="351237" y="384704"/>
                  </a:lnTo>
                  <a:lnTo>
                    <a:pt x="384701" y="351241"/>
                  </a:lnTo>
                  <a:lnTo>
                    <a:pt x="410211" y="311119"/>
                  </a:lnTo>
                  <a:lnTo>
                    <a:pt x="426468" y="265636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679" y="9645331"/>
              <a:ext cx="241249" cy="2465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757663" y="9548372"/>
              <a:ext cx="432434" cy="429895"/>
            </a:xfrm>
            <a:custGeom>
              <a:avLst/>
              <a:gdLst/>
              <a:ahLst/>
              <a:cxnLst/>
              <a:rect l="l" t="t" r="r" b="b"/>
              <a:pathLst>
                <a:path w="432435" h="429895">
                  <a:moveTo>
                    <a:pt x="216087" y="0"/>
                  </a:moveTo>
                  <a:lnTo>
                    <a:pt x="166539" y="5706"/>
                  </a:lnTo>
                  <a:lnTo>
                    <a:pt x="121055" y="21962"/>
                  </a:lnTo>
                  <a:lnTo>
                    <a:pt x="80933" y="47470"/>
                  </a:lnTo>
                  <a:lnTo>
                    <a:pt x="47470" y="80933"/>
                  </a:lnTo>
                  <a:lnTo>
                    <a:pt x="21962" y="121055"/>
                  </a:lnTo>
                  <a:lnTo>
                    <a:pt x="5706" y="166539"/>
                  </a:lnTo>
                  <a:lnTo>
                    <a:pt x="0" y="216087"/>
                  </a:lnTo>
                  <a:lnTo>
                    <a:pt x="4678" y="261023"/>
                  </a:lnTo>
                  <a:lnTo>
                    <a:pt x="18073" y="302740"/>
                  </a:lnTo>
                  <a:lnTo>
                    <a:pt x="39230" y="340281"/>
                  </a:lnTo>
                  <a:lnTo>
                    <a:pt x="67190" y="372689"/>
                  </a:lnTo>
                  <a:lnTo>
                    <a:pt x="100996" y="399007"/>
                  </a:lnTo>
                  <a:lnTo>
                    <a:pt x="139691" y="418279"/>
                  </a:lnTo>
                  <a:lnTo>
                    <a:pt x="182319" y="429547"/>
                  </a:lnTo>
                  <a:lnTo>
                    <a:pt x="182319" y="278546"/>
                  </a:lnTo>
                  <a:lnTo>
                    <a:pt x="127451" y="278546"/>
                  </a:lnTo>
                  <a:lnTo>
                    <a:pt x="127451" y="216087"/>
                  </a:lnTo>
                  <a:lnTo>
                    <a:pt x="182319" y="216087"/>
                  </a:lnTo>
                  <a:lnTo>
                    <a:pt x="182319" y="168476"/>
                  </a:lnTo>
                  <a:lnTo>
                    <a:pt x="188131" y="132493"/>
                  </a:lnTo>
                  <a:lnTo>
                    <a:pt x="204619" y="106132"/>
                  </a:lnTo>
                  <a:lnTo>
                    <a:pt x="230362" y="89926"/>
                  </a:lnTo>
                  <a:lnTo>
                    <a:pt x="263939" y="84405"/>
                  </a:lnTo>
                  <a:lnTo>
                    <a:pt x="281472" y="85065"/>
                  </a:lnTo>
                  <a:lnTo>
                    <a:pt x="296993" y="86515"/>
                  </a:lnTo>
                  <a:lnTo>
                    <a:pt x="312315" y="88625"/>
                  </a:lnTo>
                  <a:lnTo>
                    <a:pt x="312315" y="141807"/>
                  </a:lnTo>
                  <a:lnTo>
                    <a:pt x="285059" y="141807"/>
                  </a:lnTo>
                  <a:lnTo>
                    <a:pt x="268235" y="144677"/>
                  </a:lnTo>
                  <a:lnTo>
                    <a:pt x="257388" y="152272"/>
                  </a:lnTo>
                  <a:lnTo>
                    <a:pt x="251573" y="163072"/>
                  </a:lnTo>
                  <a:lnTo>
                    <a:pt x="249845" y="175554"/>
                  </a:lnTo>
                  <a:lnTo>
                    <a:pt x="249845" y="216087"/>
                  </a:lnTo>
                  <a:lnTo>
                    <a:pt x="309781" y="216087"/>
                  </a:lnTo>
                  <a:lnTo>
                    <a:pt x="300200" y="278546"/>
                  </a:lnTo>
                  <a:lnTo>
                    <a:pt x="249845" y="278546"/>
                  </a:lnTo>
                  <a:lnTo>
                    <a:pt x="249845" y="429547"/>
                  </a:lnTo>
                  <a:lnTo>
                    <a:pt x="292473" y="418279"/>
                  </a:lnTo>
                  <a:lnTo>
                    <a:pt x="331170" y="399007"/>
                  </a:lnTo>
                  <a:lnTo>
                    <a:pt x="364978" y="372689"/>
                  </a:lnTo>
                  <a:lnTo>
                    <a:pt x="392940" y="340281"/>
                  </a:lnTo>
                  <a:lnTo>
                    <a:pt x="414099" y="302740"/>
                  </a:lnTo>
                  <a:lnTo>
                    <a:pt x="427496" y="261023"/>
                  </a:lnTo>
                  <a:lnTo>
                    <a:pt x="432175" y="216087"/>
                  </a:lnTo>
                  <a:lnTo>
                    <a:pt x="426468" y="166539"/>
                  </a:lnTo>
                  <a:lnTo>
                    <a:pt x="410211" y="121055"/>
                  </a:lnTo>
                  <a:lnTo>
                    <a:pt x="384701" y="80933"/>
                  </a:lnTo>
                  <a:lnTo>
                    <a:pt x="351237" y="47470"/>
                  </a:lnTo>
                  <a:lnTo>
                    <a:pt x="311115" y="21962"/>
                  </a:lnTo>
                  <a:lnTo>
                    <a:pt x="265632" y="5706"/>
                  </a:lnTo>
                  <a:lnTo>
                    <a:pt x="216087" y="0"/>
                  </a:lnTo>
                  <a:close/>
                </a:path>
              </a:pathLst>
            </a:custGeom>
            <a:solidFill>
              <a:srgbClr val="2C61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885115" y="9632782"/>
              <a:ext cx="185420" cy="347980"/>
            </a:xfrm>
            <a:custGeom>
              <a:avLst/>
              <a:gdLst/>
              <a:ahLst/>
              <a:cxnLst/>
              <a:rect l="l" t="t" r="r" b="b"/>
              <a:pathLst>
                <a:path w="185419" h="347979">
                  <a:moveTo>
                    <a:pt x="150543" y="65"/>
                  </a:moveTo>
                  <a:lnTo>
                    <a:pt x="102911" y="5520"/>
                  </a:lnTo>
                  <a:lnTo>
                    <a:pt x="60679" y="48087"/>
                  </a:lnTo>
                  <a:lnTo>
                    <a:pt x="54867" y="84070"/>
                  </a:lnTo>
                  <a:lnTo>
                    <a:pt x="54867" y="131681"/>
                  </a:lnTo>
                  <a:lnTo>
                    <a:pt x="0" y="131681"/>
                  </a:lnTo>
                  <a:lnTo>
                    <a:pt x="0" y="194140"/>
                  </a:lnTo>
                  <a:lnTo>
                    <a:pt x="54867" y="194140"/>
                  </a:lnTo>
                  <a:lnTo>
                    <a:pt x="54867" y="345141"/>
                  </a:lnTo>
                  <a:lnTo>
                    <a:pt x="63171" y="346280"/>
                  </a:lnTo>
                  <a:lnTo>
                    <a:pt x="71571" y="347103"/>
                  </a:lnTo>
                  <a:lnTo>
                    <a:pt x="80061" y="347601"/>
                  </a:lnTo>
                  <a:lnTo>
                    <a:pt x="88636" y="347769"/>
                  </a:lnTo>
                  <a:lnTo>
                    <a:pt x="97210" y="347601"/>
                  </a:lnTo>
                  <a:lnTo>
                    <a:pt x="105699" y="347103"/>
                  </a:lnTo>
                  <a:lnTo>
                    <a:pt x="114096" y="346280"/>
                  </a:lnTo>
                  <a:lnTo>
                    <a:pt x="122394" y="345141"/>
                  </a:lnTo>
                  <a:lnTo>
                    <a:pt x="122394" y="194140"/>
                  </a:lnTo>
                  <a:lnTo>
                    <a:pt x="172748" y="194140"/>
                  </a:lnTo>
                  <a:lnTo>
                    <a:pt x="182329" y="131681"/>
                  </a:lnTo>
                  <a:lnTo>
                    <a:pt x="122394" y="131681"/>
                  </a:lnTo>
                  <a:lnTo>
                    <a:pt x="122394" y="91138"/>
                  </a:lnTo>
                  <a:lnTo>
                    <a:pt x="124122" y="78657"/>
                  </a:lnTo>
                  <a:lnTo>
                    <a:pt x="129937" y="67861"/>
                  </a:lnTo>
                  <a:lnTo>
                    <a:pt x="140783" y="60269"/>
                  </a:lnTo>
                  <a:lnTo>
                    <a:pt x="157607" y="57401"/>
                  </a:lnTo>
                  <a:lnTo>
                    <a:pt x="184863" y="57401"/>
                  </a:lnTo>
                  <a:lnTo>
                    <a:pt x="184863" y="4219"/>
                  </a:lnTo>
                  <a:lnTo>
                    <a:pt x="170195" y="1780"/>
                  </a:lnTo>
                  <a:lnTo>
                    <a:pt x="160267" y="527"/>
                  </a:lnTo>
                  <a:lnTo>
                    <a:pt x="150543" y="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41252" y="9563754"/>
              <a:ext cx="1219947" cy="120727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7360176" y="8990767"/>
            <a:ext cx="1823720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b="1" spc="55" dirty="0">
                <a:solidFill>
                  <a:srgbClr val="FFFFFF"/>
                </a:solidFill>
                <a:latin typeface="Roboto"/>
                <a:cs typeface="Roboto"/>
              </a:rPr>
              <a:t>energy-</a:t>
            </a:r>
            <a:r>
              <a:rPr sz="1250" b="1" spc="40" dirty="0">
                <a:solidFill>
                  <a:srgbClr val="FFFFFF"/>
                </a:solidFill>
                <a:latin typeface="Roboto"/>
                <a:cs typeface="Roboto"/>
              </a:rPr>
              <a:t>community.org</a:t>
            </a:r>
            <a:endParaRPr sz="1250">
              <a:latin typeface="Roboto"/>
              <a:cs typeface="Roboto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A8EAC86E-9CA2-FF0E-287B-21371A726C8B}"/>
                  </a:ext>
                </a:extLst>
              </p14:cNvPr>
              <p14:cNvContentPartPr/>
              <p14:nvPr/>
            </p14:nvContentPartPr>
            <p14:xfrm>
              <a:off x="21415612" y="399094"/>
              <a:ext cx="360" cy="360"/>
            </p14:xfrm>
          </p:contentPart>
        </mc:Choice>
        <mc:Fallback xmlns=""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A8EAC86E-9CA2-FF0E-287B-21371A726C8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409492" y="392974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m 12">
            <a:extLst>
              <a:ext uri="{FF2B5EF4-FFF2-40B4-BE49-F238E27FC236}">
                <a16:creationId xmlns:a16="http://schemas.microsoft.com/office/drawing/2014/main" id="{C12A4A10-8E79-B488-C523-B3D0AD48C99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450" y="473075"/>
            <a:ext cx="3332846" cy="26232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nergy Community">
      <a:dk1>
        <a:srgbClr val="223A7F"/>
      </a:dk1>
      <a:lt1>
        <a:sysClr val="window" lastClr="FFFFFF"/>
      </a:lt1>
      <a:dk2>
        <a:srgbClr val="223A7F"/>
      </a:dk2>
      <a:lt2>
        <a:srgbClr val="FFFFFF"/>
      </a:lt2>
      <a:accent1>
        <a:srgbClr val="008B77"/>
      </a:accent1>
      <a:accent2>
        <a:srgbClr val="003AA7"/>
      </a:accent2>
      <a:accent3>
        <a:srgbClr val="223A7F"/>
      </a:accent3>
      <a:accent4>
        <a:srgbClr val="61B234"/>
      </a:accent4>
      <a:accent5>
        <a:srgbClr val="1C4F79"/>
      </a:accent5>
      <a:accent6>
        <a:srgbClr val="00A358"/>
      </a:accent6>
      <a:hlink>
        <a:srgbClr val="008B77"/>
      </a:hlink>
      <a:folHlink>
        <a:srgbClr val="61B23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5FF7EB-8937-4349-AD7B-F7086E7C636E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3f169c9a-9de2-48df-98a6-0bee8f49d2a0"/>
    <ds:schemaRef ds:uri="http://purl.org/dc/terms/"/>
    <ds:schemaRef ds:uri="http://schemas.openxmlformats.org/package/2006/metadata/core-properties"/>
    <ds:schemaRef ds:uri="43995556-2061-4068-97f0-6511380cae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9E5513B-2A94-495E-AA9D-CB2B0712B6E1}"/>
</file>

<file path=customXml/itemProps3.xml><?xml version="1.0" encoding="utf-8"?>
<ds:datastoreItem xmlns:ds="http://schemas.openxmlformats.org/officeDocument/2006/customXml" ds:itemID="{DECED3AF-CB72-49EF-9265-B8811162C8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1575</TotalTime>
  <Words>873</Words>
  <Application>Microsoft Office PowerPoint</Application>
  <PresentationFormat>Custom</PresentationFormat>
  <Paragraphs>179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Roboto</vt:lpstr>
      <vt:lpstr>Roboto Black</vt:lpstr>
      <vt:lpstr>Roboto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23214_EC_PPT-Template_v03_AU_20Years copy</dc:title>
  <dc:creator>Rita Simoes</dc:creator>
  <cp:lastModifiedBy>Jasmina Trhulj</cp:lastModifiedBy>
  <cp:revision>66</cp:revision>
  <dcterms:created xsi:type="dcterms:W3CDTF">2024-12-06T11:56:38Z</dcterms:created>
  <dcterms:modified xsi:type="dcterms:W3CDTF">2026-10-01T13:38:03Z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reated">
    <vt:filetime>2024-12-06T00:00:00Z</vt:filetime>
  </property>
  <property fmtid="{D5CDD505-2E9C-101B-9397-08002B2CF9AE}" pid="3" name="Creator">
    <vt:lpwstr>Adobe Illustrator 29.1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2024-12-06T00:00:00Z</vt:filetime>
  </property>
  <property fmtid="{D5CDD505-2E9C-101B-9397-08002B2CF9AE}" pid="6" name="Producer">
    <vt:lpwstr>Adobe PDF library 17.00</vt:lpwstr>
  </property>
  <property fmtid="{D5CDD505-2E9C-101B-9397-08002B2CF9AE}" pid="7" name="ContentTypeId">
    <vt:lpwstr>0x010100E2E6053D901D044384EA06F1F77A311E</vt:lpwstr>
  </property>
  <property fmtid="{D5CDD505-2E9C-101B-9397-08002B2CF9AE}" pid="8" name="MediaServiceImageTags">
    <vt:lpwstr/>
  </property>
  <property fmtid="{D5CDD505-2E9C-101B-9397-08002B2CF9AE}" pid="9" name="MYENTSOE_Classification2">
    <vt:lpwstr/>
  </property>
  <property fmtid="{D5CDD505-2E9C-101B-9397-08002B2CF9AE}" pid="10" name="MYENTSOE_Classification3">
    <vt:lpwstr/>
  </property>
  <property fmtid="{D5CDD505-2E9C-101B-9397-08002B2CF9AE}" pid="11" name="MYENTSOE_PublicType">
    <vt:lpwstr>1;#Extranet|922fc1ba-0c8d-4fbf-b30d-83722d0f30f2</vt:lpwstr>
  </property>
  <property fmtid="{D5CDD505-2E9C-101B-9397-08002B2CF9AE}" pid="12" name="MYENTSOE_SharingType">
    <vt:lpwstr>3;#Private|dfe2726a-d7c6-4ddf-bdde-4ca133caf27d</vt:lpwstr>
  </property>
  <property fmtid="{D5CDD505-2E9C-101B-9397-08002B2CF9AE}" pid="13" name="MYENTSOE_DocumentClassification">
    <vt:lpwstr/>
  </property>
  <property fmtid="{D5CDD505-2E9C-101B-9397-08002B2CF9AE}" pid="14" name="MYENTSOE_Classification1">
    <vt:lpwstr/>
  </property>
  <property fmtid="{D5CDD505-2E9C-101B-9397-08002B2CF9AE}" pid="15" name="MYENTSOE_Section">
    <vt:lpwstr>2;#Board|6cf52795-9928-4b7b-a6e8-b4c224a978ea</vt:lpwstr>
  </property>
  <property fmtid="{D5CDD505-2E9C-101B-9397-08002B2CF9AE}" pid="16" name="MYENTSOE_Classification4">
    <vt:lpwstr/>
  </property>
  <property fmtid="{D5CDD505-2E9C-101B-9397-08002B2CF9AE}" pid="17" name="MYENTSOE_DataClassification">
    <vt:lpwstr/>
  </property>
  <property fmtid="{D5CDD505-2E9C-101B-9397-08002B2CF9AE}" pid="18" name="MSIP_Label_26326a25-05b5-4156-bd4d-89acce8cd3b1_Enabled">
    <vt:lpwstr>True</vt:lpwstr>
  </property>
  <property fmtid="{D5CDD505-2E9C-101B-9397-08002B2CF9AE}" pid="19" name="MSIP_Label_26326a25-05b5-4156-bd4d-89acce8cd3b1_SiteId">
    <vt:lpwstr>7ffbeccf-0c1b-496c-8978-89209c2d375d</vt:lpwstr>
  </property>
  <property fmtid="{D5CDD505-2E9C-101B-9397-08002B2CF9AE}" pid="20" name="MSIP_Label_26326a25-05b5-4156-bd4d-89acce8cd3b1_SetDate">
    <vt:lpwstr>2026-10-02T13:31:17Z</vt:lpwstr>
  </property>
  <property fmtid="{D5CDD505-2E9C-101B-9397-08002B2CF9AE}" pid="21" name="MSIP_Label_26326a25-05b5-4156-bd4d-89acce8cd3b1_Name">
    <vt:lpwstr>Open within ENTSO-E</vt:lpwstr>
  </property>
  <property fmtid="{D5CDD505-2E9C-101B-9397-08002B2CF9AE}" pid="22" name="MSIP_Label_26326a25-05b5-4156-bd4d-89acce8cd3b1_ActionId">
    <vt:lpwstr>2fd9a623-de2c-420c-b135-64201f90000c</vt:lpwstr>
  </property>
  <property fmtid="{D5CDD505-2E9C-101B-9397-08002B2CF9AE}" pid="23" name="MSIP_Label_26326a25-05b5-4156-bd4d-89acce8cd3b1_Removed">
    <vt:lpwstr>False</vt:lpwstr>
  </property>
  <property fmtid="{D5CDD505-2E9C-101B-9397-08002B2CF9AE}" pid="24" name="MSIP_Label_26326a25-05b5-4156-bd4d-89acce8cd3b1_Extended_MSFT_Method">
    <vt:lpwstr>Standard</vt:lpwstr>
  </property>
  <property fmtid="{D5CDD505-2E9C-101B-9397-08002B2CF9AE}" pid="25" name="Sensitivity">
    <vt:lpwstr>Open within ENTSO-E</vt:lpwstr>
  </property>
</Properties>
</file>